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77" r:id="rId2"/>
  </p:sldMasterIdLst>
  <p:notesMasterIdLst>
    <p:notesMasterId r:id="rId17"/>
  </p:notesMasterIdLst>
  <p:handoutMasterIdLst>
    <p:handoutMasterId r:id="rId18"/>
  </p:handoutMasterIdLst>
  <p:sldIdLst>
    <p:sldId id="433" r:id="rId3"/>
    <p:sldId id="442" r:id="rId4"/>
    <p:sldId id="446" r:id="rId5"/>
    <p:sldId id="450" r:id="rId6"/>
    <p:sldId id="449" r:id="rId7"/>
    <p:sldId id="454" r:id="rId8"/>
    <p:sldId id="447" r:id="rId9"/>
    <p:sldId id="448" r:id="rId10"/>
    <p:sldId id="451" r:id="rId11"/>
    <p:sldId id="453" r:id="rId12"/>
    <p:sldId id="452" r:id="rId13"/>
    <p:sldId id="455" r:id="rId14"/>
    <p:sldId id="462" r:id="rId15"/>
    <p:sldId id="265" r:id="rId16"/>
  </p:sldIdLst>
  <p:sldSz cx="12195175" cy="6858000"/>
  <p:notesSz cx="20561300" cy="29452888"/>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22" userDrawn="1">
          <p15:clr>
            <a:srgbClr val="A4A3A4"/>
          </p15:clr>
        </p15:guide>
        <p15:guide id="3" orient="horz" pos="4004" userDrawn="1">
          <p15:clr>
            <a:srgbClr val="A4A3A4"/>
          </p15:clr>
        </p15:guide>
        <p15:guide id="4" pos="303" userDrawn="1">
          <p15:clr>
            <a:srgbClr val="A4A3A4"/>
          </p15:clr>
        </p15:guide>
        <p15:guide id="5" pos="7356"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9278" userDrawn="1">
          <p15:clr>
            <a:srgbClr val="A4A3A4"/>
          </p15:clr>
        </p15:guide>
        <p15:guide id="2" pos="647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40" autoAdjust="0"/>
    <p:restoredTop sz="74239" autoAdjust="0"/>
  </p:normalViewPr>
  <p:slideViewPr>
    <p:cSldViewPr snapToGrid="0" showGuides="1">
      <p:cViewPr varScale="1">
        <p:scale>
          <a:sx n="121" d="100"/>
          <a:sy n="121" d="100"/>
        </p:scale>
        <p:origin x="2334" y="96"/>
      </p:cViewPr>
      <p:guideLst>
        <p:guide pos="3841"/>
        <p:guide orient="horz" pos="1022"/>
        <p:guide orient="horz" pos="4004"/>
        <p:guide pos="303"/>
        <p:guide pos="7356"/>
        <p:guide orient="horz" pos="300"/>
      </p:guideLst>
    </p:cSldViewPr>
  </p:slideViewPr>
  <p:outlineViewPr>
    <p:cViewPr>
      <p:scale>
        <a:sx n="33" d="100"/>
        <a:sy n="33" d="100"/>
      </p:scale>
      <p:origin x="0" y="-6394"/>
    </p:cViewPr>
  </p:outlin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99" d="100"/>
          <a:sy n="99" d="100"/>
        </p:scale>
        <p:origin x="3570" y="90"/>
      </p:cViewPr>
      <p:guideLst>
        <p:guide orient="horz" pos="9278"/>
        <p:guide pos="647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5825702" y="27975131"/>
            <a:ext cx="8909897" cy="1472645"/>
          </a:xfrm>
          <a:prstGeom prst="rect">
            <a:avLst/>
          </a:prstGeom>
        </p:spPr>
        <p:txBody>
          <a:bodyPr vert="horz" lIns="275170" tIns="137585" rIns="275170" bIns="137585" rtlCol="0" anchor="b"/>
          <a:lstStyle>
            <a:lvl1pPr algn="r">
              <a:defRPr sz="3600"/>
            </a:lvl1pPr>
          </a:lstStyle>
          <a:p>
            <a:pPr algn="ctr"/>
            <a:fld id="{47855BD9-AF71-426C-9B9B-B0E52B88852E}" type="slidenum">
              <a:rPr lang="de-DE" sz="3000"/>
              <a:pPr algn="ctr"/>
              <a:t>‹#›</a:t>
            </a:fld>
            <a:endParaRPr lang="de-DE" sz="3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98538" y="1974850"/>
            <a:ext cx="18564225" cy="10439400"/>
          </a:xfrm>
          <a:prstGeom prst="rect">
            <a:avLst/>
          </a:prstGeom>
          <a:noFill/>
          <a:ln w="12700">
            <a:solidFill>
              <a:prstClr val="black"/>
            </a:solidFill>
          </a:ln>
        </p:spPr>
        <p:txBody>
          <a:bodyPr vert="horz" lIns="275170" tIns="137585" rIns="275170" bIns="137585" rtlCol="0" anchor="ctr"/>
          <a:lstStyle/>
          <a:p>
            <a:endParaRPr lang="de-DE" dirty="0"/>
          </a:p>
        </p:txBody>
      </p:sp>
      <p:sp>
        <p:nvSpPr>
          <p:cNvPr id="5" name="Notes Placeholder 4"/>
          <p:cNvSpPr>
            <a:spLocks noGrp="1"/>
          </p:cNvSpPr>
          <p:nvPr>
            <p:ph type="body" sz="quarter" idx="3"/>
          </p:nvPr>
        </p:nvSpPr>
        <p:spPr>
          <a:xfrm>
            <a:off x="1645984" y="13271070"/>
            <a:ext cx="17269333" cy="146992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8867059" y="28782022"/>
            <a:ext cx="2827183" cy="661460"/>
          </a:xfrm>
          <a:prstGeom prst="rect">
            <a:avLst/>
          </a:prstGeom>
        </p:spPr>
        <p:txBody>
          <a:bodyPr vert="horz" lIns="275170" tIns="137585" rIns="275170" bIns="137585" rtlCol="0" anchor="b"/>
          <a:lstStyle>
            <a:lvl1pPr algn="ctr">
              <a:defRPr sz="24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1301385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859907" indent="-859907">
              <a:buFontTx/>
              <a:buChar char="-"/>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4246815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https://github.wdf.sap.corp/slvi/docker-k8s-training/blob/master/resources/KubernetesOverview.md</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914254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
        <p:nvSpPr>
          <p:cNvPr id="6" name="Slide Image Placeholder 5"/>
          <p:cNvSpPr>
            <a:spLocks noGrp="1" noRot="1" noChangeAspect="1"/>
          </p:cNvSpPr>
          <p:nvPr>
            <p:ph type="sldImg"/>
          </p:nvPr>
        </p:nvSpPr>
        <p:spPr>
          <a:xfrm>
            <a:off x="998538" y="1974850"/>
            <a:ext cx="18564225" cy="10439400"/>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isolation of individual apps is one of many goals achieved with container technology, it introduces new issues. </a:t>
            </a:r>
          </a:p>
          <a:p>
            <a:r>
              <a:rPr lang="en-US" dirty="0"/>
              <a:t>How should these container work together? </a:t>
            </a:r>
          </a:p>
          <a:p>
            <a:r>
              <a:rPr lang="en-US" dirty="0"/>
              <a:t>How can the communicate?</a:t>
            </a:r>
          </a:p>
          <a:p>
            <a:endParaRPr lang="en-US" dirty="0"/>
          </a:p>
          <a:p>
            <a:r>
              <a:rPr lang="en-US" dirty="0"/>
              <a:t>Kubernetes helps with an advanced network concepts as well as service discovery features.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2753081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2185429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takes a “construction plan” and instantiates it as often as you want – as long as you have enough resources</a:t>
            </a:r>
          </a:p>
          <a:p>
            <a:r>
              <a:rPr lang="en-US" dirty="0"/>
              <a:t>What you describe, is what you get.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2669141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orchestrates your workloads &amp; applications – also several of them in parallel.</a:t>
            </a:r>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2088780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859907" indent="-859907">
              <a:buFontTx/>
              <a:buChar char="-"/>
            </a:pPr>
            <a:r>
              <a:rPr lang="en-US" dirty="0"/>
              <a:t>The demo is based on the “sock shop” e-commerce platform developed by </a:t>
            </a:r>
            <a:r>
              <a:rPr lang="en-US" dirty="0" err="1"/>
              <a:t>weaveworks</a:t>
            </a:r>
            <a:r>
              <a:rPr lang="en-US" dirty="0"/>
              <a:t>. This is a full-blown demo application, including content – however you have to wait ~2min until the content is fully loaded. </a:t>
            </a:r>
          </a:p>
          <a:p>
            <a:pPr marL="859907" indent="-859907">
              <a:buFontTx/>
              <a:buChar char="-"/>
            </a:pPr>
            <a:endParaRPr lang="en-US" dirty="0"/>
          </a:p>
          <a:p>
            <a:pPr marL="859907" indent="-859907">
              <a:buFontTx/>
              <a:buChar char="-"/>
            </a:pPr>
            <a:r>
              <a:rPr lang="en-US" dirty="0"/>
              <a:t>To demo use the sock-</a:t>
            </a:r>
            <a:r>
              <a:rPr lang="en-US" dirty="0" err="1"/>
              <a:t>shop.yaml</a:t>
            </a:r>
            <a:r>
              <a:rPr lang="en-US" dirty="0"/>
              <a:t> from the </a:t>
            </a:r>
            <a:r>
              <a:rPr lang="en-US" dirty="0" err="1"/>
              <a:t>kubernetes</a:t>
            </a:r>
            <a:r>
              <a:rPr lang="en-US" dirty="0"/>
              <a:t>/demo folder to deploy all components. Adapt the host on the Ingress according to the cluster-name and project-name, used within your training (line with ‘host: sock-</a:t>
            </a:r>
            <a:r>
              <a:rPr lang="en-US" dirty="0" err="1"/>
              <a:t>shop.ingress</a:t>
            </a:r>
            <a:r>
              <a:rPr lang="en-US" dirty="0"/>
              <a:t>.&lt;cluster-name&gt;.&lt;project-name&gt;.shoot.canary.k8s-hana.ondemand.com’) before you call ‘</a:t>
            </a:r>
            <a:r>
              <a:rPr lang="en-US" dirty="0" err="1"/>
              <a:t>kubectl</a:t>
            </a:r>
            <a:r>
              <a:rPr lang="en-US" dirty="0"/>
              <a:t> apply –f sock-</a:t>
            </a:r>
            <a:r>
              <a:rPr lang="en-US" dirty="0" err="1"/>
              <a:t>shop.yaml</a:t>
            </a:r>
            <a:r>
              <a:rPr lang="en-US" dirty="0"/>
              <a:t>’.</a:t>
            </a:r>
          </a:p>
          <a:p>
            <a:pPr marL="859907" indent="-859907">
              <a:buFontTx/>
              <a:buChar char="-"/>
            </a:pPr>
            <a:endParaRPr lang="en-US" dirty="0"/>
          </a:p>
          <a:p>
            <a:pPr marL="859907" indent="-859907">
              <a:buFontTx/>
              <a:buChar char="-"/>
            </a:pPr>
            <a:r>
              <a:rPr lang="en-US" dirty="0"/>
              <a:t>To show how K8s works, just delete a pod and see how the sock-shop still works properly.</a:t>
            </a:r>
          </a:p>
          <a:p>
            <a:pPr marL="859907" indent="-859907">
              <a:buFontTx/>
              <a:buChar char="-"/>
            </a:pPr>
            <a:endParaRPr lang="en-US" dirty="0"/>
          </a:p>
          <a:p>
            <a:pPr marL="859907" indent="-859907">
              <a:buFontTx/>
              <a:buChar char="-"/>
            </a:pPr>
            <a:r>
              <a:rPr lang="en-US" dirty="0"/>
              <a:t>You can find all needed K8s entities in the namespace ‘sock-shop’, which gets automatically created.</a:t>
            </a:r>
          </a:p>
          <a:p>
            <a:pPr marL="859907" indent="-859907">
              <a:buFontTx/>
              <a:buChar char="-"/>
            </a:pPr>
            <a:endParaRPr lang="en-US" dirty="0"/>
          </a:p>
          <a:p>
            <a:pPr marL="859907" indent="-859907">
              <a:buFontTx/>
              <a:buChar char="-"/>
            </a:pPr>
            <a:r>
              <a:rPr lang="en-US" dirty="0"/>
              <a:t>The URL to call the sock-shop in the browser is: sock-</a:t>
            </a:r>
            <a:r>
              <a:rPr lang="en-US" dirty="0" err="1"/>
              <a:t>shop.ingress</a:t>
            </a:r>
            <a:r>
              <a:rPr lang="en-US" dirty="0"/>
              <a:t>.&lt;cluster-name&gt;.&lt;project-name&gt;.shoot.canary.k8s-hana.ondemand.com (e.g. http://sock-shop.ingress.wdfcw43a.k8s-train.shoot.canary.k8s-hana.ondemand.com/)</a:t>
            </a:r>
          </a:p>
          <a:p>
            <a:pPr marL="859907" indent="-859907">
              <a:buFontTx/>
              <a:buChar char="-"/>
            </a:pPr>
            <a:endParaRPr lang="en-US" dirty="0"/>
          </a:p>
          <a:p>
            <a:pPr marL="859907" indent="-859907">
              <a:buFontTx/>
              <a:buChar char="-"/>
            </a:pPr>
            <a:r>
              <a:rPr lang="en-US" dirty="0"/>
              <a:t>The design of the sock-shop is based a micro-services architecture and was containerized appropriately. See https://github.com/microservices-demo/microservices-demo/blob/master/internal-docs/design.md for further details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1711056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467728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1146731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Gardener: SAP’s solution to </a:t>
            </a:r>
            <a:r>
              <a:rPr lang="en-US"/>
              <a:t>managed Kubernetes</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32948993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504941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727667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680594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grpSp>
        <p:nvGrpSpPr>
          <p:cNvPr id="3" name="Group 2"/>
          <p:cNvGrpSpPr/>
          <p:nvPr userDrawn="1"/>
        </p:nvGrpSpPr>
        <p:grpSpPr>
          <a:xfrm>
            <a:off x="0" y="0"/>
            <a:ext cx="12195175" cy="251942"/>
            <a:chOff x="0" y="0"/>
            <a:chExt cx="12195175" cy="251942"/>
          </a:xfrm>
        </p:grpSpPr>
        <p:sp>
          <p:nvSpPr>
            <p:cNvPr id="9" name="Rectangle 8"/>
            <p:cNvSpPr/>
            <p:nvPr userDrawn="1"/>
          </p:nvSpPr>
          <p:spPr bwMode="gray">
            <a:xfrm>
              <a:off x="0" y="0"/>
              <a:ext cx="12195175" cy="251942"/>
            </a:xfrm>
            <a:prstGeom prst="rect">
              <a:avLst/>
            </a:prstGeom>
            <a:solidFill>
              <a:schemeClr val="bg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4" name="Secondary Motion Band"/>
            <p:cNvGrpSpPr/>
            <p:nvPr userDrawn="1"/>
          </p:nvGrpSpPr>
          <p:grpSpPr>
            <a:xfrm>
              <a:off x="10682127" y="0"/>
              <a:ext cx="1513048" cy="251942"/>
              <a:chOff x="10682127" y="0"/>
              <a:chExt cx="1513048" cy="252000"/>
            </a:xfrm>
          </p:grpSpPr>
          <p:sp>
            <p:nvSpPr>
              <p:cNvPr id="6" name="Rectangle 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Rectangle 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932785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 scene art</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018874800"/>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10"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6" name="Secondary Motion Band"/>
          <p:cNvGrpSpPr/>
          <p:nvPr userDrawn="1"/>
        </p:nvGrpSpPr>
        <p:grpSpPr>
          <a:xfrm>
            <a:off x="10682127" y="0"/>
            <a:ext cx="1513048" cy="251942"/>
            <a:chOff x="10682127" y="0"/>
            <a:chExt cx="1513048" cy="252000"/>
          </a:xfrm>
        </p:grpSpPr>
        <p:sp>
          <p:nvSpPr>
            <p:cNvPr id="7" name="Rectangle 6"/>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2017 SAP SE oder ein SAP-Konzernunternehmen. Alle Rechte vorbehalten.</a:t>
            </a:r>
          </a:p>
        </p:txBody>
      </p:sp>
      <p:grpSp>
        <p:nvGrpSpPr>
          <p:cNvPr id="6" name="Secondary Motion Band"/>
          <p:cNvGrpSpPr/>
          <p:nvPr userDrawn="1"/>
        </p:nvGrpSpPr>
        <p:grpSpPr>
          <a:xfrm>
            <a:off x="10682127" y="0"/>
            <a:ext cx="1513048" cy="251942"/>
            <a:chOff x="10682127" y="0"/>
            <a:chExt cx="1513048" cy="252000"/>
          </a:xfrm>
        </p:grpSpPr>
        <p:sp>
          <p:nvSpPr>
            <p:cNvPr id="7" name="Rectangle 6"/>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Rectangle 8"/>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118627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9024900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3493404655"/>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78906482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2028258420"/>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490347225"/>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522101960"/>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817108194"/>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803528028"/>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33726823"/>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46614991"/>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11497551"/>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18044255"/>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557267326"/>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pic>
        <p:nvPicPr>
          <p:cNvPr id="15"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7" name="Picture Placeholder 6"/>
          <p:cNvSpPr>
            <a:spLocks noGrp="1"/>
          </p:cNvSpPr>
          <p:nvPr>
            <p:ph type="pic" sz="quarter" idx="16"/>
          </p:nvPr>
        </p:nvSpPr>
        <p:spPr>
          <a:xfrm>
            <a:off x="6954855" y="963000"/>
            <a:ext cx="4932000" cy="4932000"/>
          </a:xfrm>
        </p:spPr>
        <p:txBody>
          <a:bodyPr/>
          <a:lstStyle/>
          <a:p>
            <a:endParaRPr lang="de-DE" dirty="0"/>
          </a:p>
        </p:txBody>
      </p:sp>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917545092"/>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536336738"/>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05870912"/>
      </p:ext>
    </p:extLst>
  </p:cSld>
  <p:clrMapOvr>
    <a:masterClrMapping/>
  </p:clrMapOvr>
  <p:extLst mod="1">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0599272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93668137"/>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539022248"/>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08174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4043752512"/>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665896517"/>
      </p:ext>
    </p:extLst>
  </p:cSld>
  <p:clrMapOvr>
    <a:masterClrMapping/>
  </p:clrMapOvr>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4015637324"/>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15"/>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16"/>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dk1" tx1="lt1" bg2="dk2" tx2="lt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57" r:id="rId16"/>
    <p:sldLayoutId id="2147483748" r:id="rId17"/>
    <p:sldLayoutId id="2147483762" r:id="rId18"/>
    <p:sldLayoutId id="2147483771" r:id="rId19"/>
    <p:sldLayoutId id="2147483763" r:id="rId20"/>
    <p:sldLayoutId id="2147483751" r:id="rId21"/>
    <p:sldLayoutId id="2147483753" r:id="rId22"/>
    <p:sldLayoutId id="2147483756" r:id="rId23"/>
    <p:sldLayoutId id="2147483740" r:id="rId24"/>
    <p:sldLayoutId id="2147483754" r:id="rId25"/>
    <p:sldLayoutId id="2147483755"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459799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hyperlink" Target="https://i.kym-cdn.com/photos/images/original/001/142/233/897.gi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kubernetes.io/docs/home/"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kubernetes/community/blob/master/communication.md"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hyperlink" Target="https://groups.google.com/forum/#!forum/kubernetes-users" TargetMode="External"/><Relationship Id="rId5" Type="http://schemas.openxmlformats.org/officeDocument/2006/relationships/hyperlink" Target="https://github.com/kubernetes" TargetMode="Externa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0197" y="954659"/>
            <a:ext cx="10899174" cy="997196"/>
          </a:xfrm>
        </p:spPr>
        <p:txBody>
          <a:bodyPr/>
          <a:lstStyle/>
          <a:p>
            <a:r>
              <a:rPr lang="en-US" dirty="0"/>
              <a:t>An (non-technical) introduction to</a:t>
            </a:r>
          </a:p>
          <a:p>
            <a:r>
              <a:rPr lang="en-US" dirty="0">
                <a:solidFill>
                  <a:schemeClr val="accent1"/>
                </a:solidFill>
              </a:rPr>
              <a:t>Kubernetes</a:t>
            </a:r>
          </a:p>
        </p:txBody>
      </p:sp>
      <p:pic>
        <p:nvPicPr>
          <p:cNvPr id="1028" name="Picture 4" descr="Bildergebnis für kubern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6985" y="2142308"/>
            <a:ext cx="3725598" cy="37255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id:image003.png@01D31CC6.A08B1C50">
            <a:extLst>
              <a:ext uri="{FF2B5EF4-FFF2-40B4-BE49-F238E27FC236}">
                <a16:creationId xmlns:a16="http://schemas.microsoft.com/office/drawing/2014/main" id="{CE860390-F50F-48A8-AA1A-AE0217946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0712" y="5721975"/>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9205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E14F-7A44-4F89-82BB-7569709F5D01}"/>
              </a:ext>
            </a:extLst>
          </p:cNvPr>
          <p:cNvSpPr>
            <a:spLocks noGrp="1"/>
          </p:cNvSpPr>
          <p:nvPr>
            <p:ph type="title"/>
          </p:nvPr>
        </p:nvSpPr>
        <p:spPr>
          <a:xfrm>
            <a:off x="504001" y="504000"/>
            <a:ext cx="11186476" cy="738664"/>
          </a:xfrm>
        </p:spPr>
        <p:txBody>
          <a:bodyPr/>
          <a:lstStyle/>
          <a:p>
            <a:r>
              <a:rPr lang="de-DE" dirty="0"/>
              <a:t>Appendix</a:t>
            </a:r>
            <a:br>
              <a:rPr lang="de-DE" dirty="0"/>
            </a:br>
            <a:endParaRPr lang="de-DE" dirty="0"/>
          </a:p>
        </p:txBody>
      </p:sp>
    </p:spTree>
    <p:extLst>
      <p:ext uri="{BB962C8B-B14F-4D97-AF65-F5344CB8AC3E}">
        <p14:creationId xmlns:p14="http://schemas.microsoft.com/office/powerpoint/2010/main" val="4249795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E944-42BF-41EE-84F7-320F8E39B576}"/>
              </a:ext>
            </a:extLst>
          </p:cNvPr>
          <p:cNvSpPr>
            <a:spLocks noGrp="1"/>
          </p:cNvSpPr>
          <p:nvPr>
            <p:ph type="title"/>
          </p:nvPr>
        </p:nvSpPr>
        <p:spPr/>
        <p:txBody>
          <a:bodyPr/>
          <a:lstStyle/>
          <a:p>
            <a:r>
              <a:rPr lang="en-US" dirty="0"/>
              <a:t>Sock-Shop in Trainings Cluster</a:t>
            </a:r>
          </a:p>
        </p:txBody>
      </p:sp>
      <p:pic>
        <p:nvPicPr>
          <p:cNvPr id="6" name="Picture 5">
            <a:extLst>
              <a:ext uri="{FF2B5EF4-FFF2-40B4-BE49-F238E27FC236}">
                <a16:creationId xmlns:a16="http://schemas.microsoft.com/office/drawing/2014/main" id="{6D69F8F6-1271-4EA1-A8DA-E24169FA7200}"/>
              </a:ext>
            </a:extLst>
          </p:cNvPr>
          <p:cNvPicPr>
            <a:picLocks noChangeAspect="1"/>
          </p:cNvPicPr>
          <p:nvPr/>
        </p:nvPicPr>
        <p:blipFill>
          <a:blip r:embed="rId3"/>
          <a:stretch>
            <a:fillRect/>
          </a:stretch>
        </p:blipFill>
        <p:spPr>
          <a:xfrm>
            <a:off x="200708" y="1112095"/>
            <a:ext cx="8045714" cy="4324571"/>
          </a:xfrm>
          <a:prstGeom prst="rect">
            <a:avLst/>
          </a:prstGeom>
        </p:spPr>
      </p:pic>
      <p:pic>
        <p:nvPicPr>
          <p:cNvPr id="7" name="Picture 6">
            <a:extLst>
              <a:ext uri="{FF2B5EF4-FFF2-40B4-BE49-F238E27FC236}">
                <a16:creationId xmlns:a16="http://schemas.microsoft.com/office/drawing/2014/main" id="{04D6AF51-2784-4334-9741-432F6432C7B0}"/>
              </a:ext>
            </a:extLst>
          </p:cNvPr>
          <p:cNvPicPr>
            <a:picLocks noChangeAspect="1"/>
          </p:cNvPicPr>
          <p:nvPr/>
        </p:nvPicPr>
        <p:blipFill>
          <a:blip r:embed="rId4"/>
          <a:stretch>
            <a:fillRect/>
          </a:stretch>
        </p:blipFill>
        <p:spPr>
          <a:xfrm>
            <a:off x="1616717" y="1651373"/>
            <a:ext cx="8039428" cy="4488000"/>
          </a:xfrm>
          <a:prstGeom prst="rect">
            <a:avLst/>
          </a:prstGeom>
        </p:spPr>
      </p:pic>
      <p:pic>
        <p:nvPicPr>
          <p:cNvPr id="8" name="Picture 7">
            <a:extLst>
              <a:ext uri="{FF2B5EF4-FFF2-40B4-BE49-F238E27FC236}">
                <a16:creationId xmlns:a16="http://schemas.microsoft.com/office/drawing/2014/main" id="{803F6B18-2B4D-48B2-B1F0-DE3FCD46AE99}"/>
              </a:ext>
            </a:extLst>
          </p:cNvPr>
          <p:cNvPicPr>
            <a:picLocks noChangeAspect="1"/>
          </p:cNvPicPr>
          <p:nvPr/>
        </p:nvPicPr>
        <p:blipFill>
          <a:blip r:embed="rId4"/>
          <a:stretch>
            <a:fillRect/>
          </a:stretch>
        </p:blipFill>
        <p:spPr>
          <a:xfrm>
            <a:off x="3703101" y="2002607"/>
            <a:ext cx="8039428" cy="4488000"/>
          </a:xfrm>
          <a:prstGeom prst="rect">
            <a:avLst/>
          </a:prstGeom>
        </p:spPr>
      </p:pic>
    </p:spTree>
    <p:extLst>
      <p:ext uri="{BB962C8B-B14F-4D97-AF65-F5344CB8AC3E}">
        <p14:creationId xmlns:p14="http://schemas.microsoft.com/office/powerpoint/2010/main" val="264523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F5CF30-4312-4197-8DD2-116B13EB4099}"/>
              </a:ext>
            </a:extLst>
          </p:cNvPr>
          <p:cNvSpPr>
            <a:spLocks noGrp="1"/>
          </p:cNvSpPr>
          <p:nvPr>
            <p:ph type="title"/>
          </p:nvPr>
        </p:nvSpPr>
        <p:spPr>
          <a:xfrm>
            <a:off x="504001" y="504000"/>
            <a:ext cx="11186476" cy="738664"/>
          </a:xfrm>
        </p:spPr>
        <p:txBody>
          <a:bodyPr/>
          <a:lstStyle/>
          <a:p>
            <a:r>
              <a:rPr lang="en-US" dirty="0"/>
              <a:t>Kubernetes Concepts Map</a:t>
            </a:r>
            <a:br>
              <a:rPr lang="en-US"/>
            </a:br>
            <a:r>
              <a:rPr lang="en-US" sz="2000" b="0"/>
              <a:t>What </a:t>
            </a:r>
            <a:r>
              <a:rPr lang="en-US" sz="2000" b="0" dirty="0"/>
              <a:t>K8S object 'uses' which other object</a:t>
            </a:r>
            <a:r>
              <a:rPr lang="en-US" dirty="0"/>
              <a:t> </a:t>
            </a:r>
          </a:p>
        </p:txBody>
      </p:sp>
      <p:sp>
        <p:nvSpPr>
          <p:cNvPr id="5" name="Rectangle: Rounded Corners 4">
            <a:extLst>
              <a:ext uri="{FF2B5EF4-FFF2-40B4-BE49-F238E27FC236}">
                <a16:creationId xmlns:a16="http://schemas.microsoft.com/office/drawing/2014/main" id="{C4F07E9F-E655-4AD7-A436-4C7BF5902D16}"/>
              </a:ext>
            </a:extLst>
          </p:cNvPr>
          <p:cNvSpPr/>
          <p:nvPr/>
        </p:nvSpPr>
        <p:spPr bwMode="gray">
          <a:xfrm>
            <a:off x="5678124" y="4481859"/>
            <a:ext cx="1318846" cy="565639"/>
          </a:xfrm>
          <a:prstGeom prst="roundRect">
            <a:avLst/>
          </a:prstGeom>
          <a:solidFill>
            <a:schemeClr val="accent5">
              <a:lumMod val="40000"/>
              <a:lumOff val="60000"/>
            </a:schemeClr>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Container </a:t>
            </a:r>
            <a:b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b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(your code)</a:t>
            </a:r>
          </a:p>
        </p:txBody>
      </p:sp>
      <p:sp>
        <p:nvSpPr>
          <p:cNvPr id="8" name="Rectangle: Rounded Corners 7">
            <a:extLst>
              <a:ext uri="{FF2B5EF4-FFF2-40B4-BE49-F238E27FC236}">
                <a16:creationId xmlns:a16="http://schemas.microsoft.com/office/drawing/2014/main" id="{9F675C24-6AA6-4252-AB0D-63557DC000C5}"/>
              </a:ext>
            </a:extLst>
          </p:cNvPr>
          <p:cNvSpPr/>
          <p:nvPr/>
        </p:nvSpPr>
        <p:spPr bwMode="gray">
          <a:xfrm>
            <a:off x="5681297" y="3393828"/>
            <a:ext cx="1318846" cy="888030"/>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Pod</a:t>
            </a:r>
          </a:p>
        </p:txBody>
      </p:sp>
      <p:sp>
        <p:nvSpPr>
          <p:cNvPr id="9" name="Rectangle: Rounded Corners 8">
            <a:extLst>
              <a:ext uri="{FF2B5EF4-FFF2-40B4-BE49-F238E27FC236}">
                <a16:creationId xmlns:a16="http://schemas.microsoft.com/office/drawing/2014/main" id="{DA7E3FC4-DFE9-40CA-8325-2A441C81D0E5}"/>
              </a:ext>
            </a:extLst>
          </p:cNvPr>
          <p:cNvSpPr/>
          <p:nvPr/>
        </p:nvSpPr>
        <p:spPr bwMode="gray">
          <a:xfrm>
            <a:off x="2448663" y="445477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Service</a:t>
            </a:r>
          </a:p>
        </p:txBody>
      </p:sp>
      <p:sp>
        <p:nvSpPr>
          <p:cNvPr id="10" name="Rectangle: Rounded Corners 9">
            <a:extLst>
              <a:ext uri="{FF2B5EF4-FFF2-40B4-BE49-F238E27FC236}">
                <a16:creationId xmlns:a16="http://schemas.microsoft.com/office/drawing/2014/main" id="{F1B14316-48F2-4BE8-8E82-BCD907F26C80}"/>
              </a:ext>
            </a:extLst>
          </p:cNvPr>
          <p:cNvSpPr/>
          <p:nvPr/>
        </p:nvSpPr>
        <p:spPr bwMode="gray">
          <a:xfrm>
            <a:off x="2482363" y="251166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Deamon</a:t>
            </a: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Set</a:t>
            </a:r>
          </a:p>
        </p:txBody>
      </p:sp>
      <p:sp>
        <p:nvSpPr>
          <p:cNvPr id="11" name="Rectangle: Rounded Corners 10">
            <a:extLst>
              <a:ext uri="{FF2B5EF4-FFF2-40B4-BE49-F238E27FC236}">
                <a16:creationId xmlns:a16="http://schemas.microsoft.com/office/drawing/2014/main" id="{A5F93575-8C80-4A84-8621-89579DBAFC49}"/>
              </a:ext>
            </a:extLst>
          </p:cNvPr>
          <p:cNvSpPr/>
          <p:nvPr/>
        </p:nvSpPr>
        <p:spPr bwMode="gray">
          <a:xfrm>
            <a:off x="4094286" y="2511664"/>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ReplicaSet</a:t>
            </a:r>
          </a:p>
        </p:txBody>
      </p:sp>
      <p:sp>
        <p:nvSpPr>
          <p:cNvPr id="12" name="Rectangle: Rounded Corners 11">
            <a:extLst>
              <a:ext uri="{FF2B5EF4-FFF2-40B4-BE49-F238E27FC236}">
                <a16:creationId xmlns:a16="http://schemas.microsoft.com/office/drawing/2014/main" id="{1190C6BF-8BEC-45E9-9F5E-D389A7A8D97D}"/>
              </a:ext>
            </a:extLst>
          </p:cNvPr>
          <p:cNvSpPr/>
          <p:nvPr/>
        </p:nvSpPr>
        <p:spPr bwMode="gray">
          <a:xfrm>
            <a:off x="5681297" y="2511663"/>
            <a:ext cx="1312497"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StatefulSet</a:t>
            </a:r>
          </a:p>
        </p:txBody>
      </p:sp>
      <p:sp>
        <p:nvSpPr>
          <p:cNvPr id="13" name="Rectangle: Rounded Corners 12">
            <a:extLst>
              <a:ext uri="{FF2B5EF4-FFF2-40B4-BE49-F238E27FC236}">
                <a16:creationId xmlns:a16="http://schemas.microsoft.com/office/drawing/2014/main" id="{F054A698-E283-45D0-9DBC-B0DEB07BB77B}"/>
              </a:ext>
            </a:extLst>
          </p:cNvPr>
          <p:cNvSpPr/>
          <p:nvPr/>
        </p:nvSpPr>
        <p:spPr bwMode="gray">
          <a:xfrm>
            <a:off x="4094287" y="1652939"/>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Deployment</a:t>
            </a:r>
          </a:p>
        </p:txBody>
      </p:sp>
      <p:sp>
        <p:nvSpPr>
          <p:cNvPr id="14" name="Rectangle: Rounded Corners 13">
            <a:extLst>
              <a:ext uri="{FF2B5EF4-FFF2-40B4-BE49-F238E27FC236}">
                <a16:creationId xmlns:a16="http://schemas.microsoft.com/office/drawing/2014/main" id="{F901D275-53F0-473D-8647-B5403AAD2628}"/>
              </a:ext>
            </a:extLst>
          </p:cNvPr>
          <p:cNvSpPr/>
          <p:nvPr/>
        </p:nvSpPr>
        <p:spPr bwMode="gray">
          <a:xfrm>
            <a:off x="7213862" y="2523383"/>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Job</a:t>
            </a:r>
          </a:p>
        </p:txBody>
      </p:sp>
      <p:sp>
        <p:nvSpPr>
          <p:cNvPr id="15" name="Rectangle: Rounded Corners 14">
            <a:extLst>
              <a:ext uri="{FF2B5EF4-FFF2-40B4-BE49-F238E27FC236}">
                <a16:creationId xmlns:a16="http://schemas.microsoft.com/office/drawing/2014/main" id="{90497154-E19F-4FBF-B9C5-44FB8B37AC50}"/>
              </a:ext>
            </a:extLst>
          </p:cNvPr>
          <p:cNvSpPr/>
          <p:nvPr/>
        </p:nvSpPr>
        <p:spPr bwMode="gray">
          <a:xfrm>
            <a:off x="7218484" y="1652938"/>
            <a:ext cx="1314224"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CronJob</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6" name="Rectangle: Rounded Corners 15">
            <a:extLst>
              <a:ext uri="{FF2B5EF4-FFF2-40B4-BE49-F238E27FC236}">
                <a16:creationId xmlns:a16="http://schemas.microsoft.com/office/drawing/2014/main" id="{B90585D6-702C-4C90-9EE2-09A6D605BB70}"/>
              </a:ext>
            </a:extLst>
          </p:cNvPr>
          <p:cNvSpPr/>
          <p:nvPr/>
        </p:nvSpPr>
        <p:spPr bwMode="gray">
          <a:xfrm>
            <a:off x="864582" y="445182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Ingress</a:t>
            </a:r>
          </a:p>
        </p:txBody>
      </p:sp>
      <p:sp>
        <p:nvSpPr>
          <p:cNvPr id="17" name="Rectangle: Rounded Corners 16">
            <a:extLst>
              <a:ext uri="{FF2B5EF4-FFF2-40B4-BE49-F238E27FC236}">
                <a16:creationId xmlns:a16="http://schemas.microsoft.com/office/drawing/2014/main" id="{06E5FC6B-176C-4286-9988-551AA1CD1131}"/>
              </a:ext>
            </a:extLst>
          </p:cNvPr>
          <p:cNvSpPr/>
          <p:nvPr/>
        </p:nvSpPr>
        <p:spPr bwMode="gray">
          <a:xfrm>
            <a:off x="5681297" y="5218237"/>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Volume</a:t>
            </a:r>
          </a:p>
        </p:txBody>
      </p:sp>
      <p:sp>
        <p:nvSpPr>
          <p:cNvPr id="18" name="Rectangle: Rounded Corners 17">
            <a:extLst>
              <a:ext uri="{FF2B5EF4-FFF2-40B4-BE49-F238E27FC236}">
                <a16:creationId xmlns:a16="http://schemas.microsoft.com/office/drawing/2014/main" id="{515D0D19-C98C-4464-AA29-34A29FD81DDE}"/>
              </a:ext>
            </a:extLst>
          </p:cNvPr>
          <p:cNvSpPr/>
          <p:nvPr/>
        </p:nvSpPr>
        <p:spPr bwMode="gray">
          <a:xfrm>
            <a:off x="4201214" y="594213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ConfigMap</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9" name="Rectangle: Rounded Corners 18">
            <a:extLst>
              <a:ext uri="{FF2B5EF4-FFF2-40B4-BE49-F238E27FC236}">
                <a16:creationId xmlns:a16="http://schemas.microsoft.com/office/drawing/2014/main" id="{B2BA1BE5-A23E-4904-B5C9-3108D1C2DBC3}"/>
              </a:ext>
            </a:extLst>
          </p:cNvPr>
          <p:cNvSpPr/>
          <p:nvPr/>
        </p:nvSpPr>
        <p:spPr bwMode="gray">
          <a:xfrm>
            <a:off x="5678125" y="5942136"/>
            <a:ext cx="1315670"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Persistent</a:t>
            </a:r>
            <a:b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b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VolumeClaim</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0" name="Rectangle: Rounded Corners 19">
            <a:extLst>
              <a:ext uri="{FF2B5EF4-FFF2-40B4-BE49-F238E27FC236}">
                <a16:creationId xmlns:a16="http://schemas.microsoft.com/office/drawing/2014/main" id="{BF28B790-D3D9-49BA-97B5-0204FDADBC2C}"/>
              </a:ext>
            </a:extLst>
          </p:cNvPr>
          <p:cNvSpPr/>
          <p:nvPr/>
        </p:nvSpPr>
        <p:spPr bwMode="gray">
          <a:xfrm>
            <a:off x="7161380" y="594213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Secret</a:t>
            </a:r>
          </a:p>
        </p:txBody>
      </p:sp>
      <p:cxnSp>
        <p:nvCxnSpPr>
          <p:cNvPr id="4" name="Connector: Elbow 3">
            <a:extLst>
              <a:ext uri="{FF2B5EF4-FFF2-40B4-BE49-F238E27FC236}">
                <a16:creationId xmlns:a16="http://schemas.microsoft.com/office/drawing/2014/main" id="{56C7156A-7B2E-414B-94E1-4179D55DBE39}"/>
              </a:ext>
            </a:extLst>
          </p:cNvPr>
          <p:cNvCxnSpPr>
            <a:stCxn id="11" idx="2"/>
          </p:cNvCxnSpPr>
          <p:nvPr/>
        </p:nvCxnSpPr>
        <p:spPr>
          <a:xfrm rot="16200000" flipH="1">
            <a:off x="4958128" y="2872884"/>
            <a:ext cx="518751" cy="92758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D2D0A0B-967B-4A2D-9C80-2C02B1B9A037}"/>
              </a:ext>
            </a:extLst>
          </p:cNvPr>
          <p:cNvCxnSpPr>
            <a:cxnSpLocks/>
            <a:stCxn id="13" idx="2"/>
            <a:endCxn id="11" idx="0"/>
          </p:cNvCxnSpPr>
          <p:nvPr/>
        </p:nvCxnSpPr>
        <p:spPr>
          <a:xfrm rot="5400000">
            <a:off x="4607167" y="2365121"/>
            <a:ext cx="293086" cy="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B6B56E7C-8874-441E-AB5B-2CA3CCAD5526}"/>
              </a:ext>
            </a:extLst>
          </p:cNvPr>
          <p:cNvCxnSpPr>
            <a:cxnSpLocks/>
            <a:stCxn id="15" idx="2"/>
            <a:endCxn id="14" idx="0"/>
          </p:cNvCxnSpPr>
          <p:nvPr/>
        </p:nvCxnSpPr>
        <p:spPr>
          <a:xfrm rot="5400000">
            <a:off x="7722038" y="2369825"/>
            <a:ext cx="304806" cy="231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5CB6BD5-DA26-46A6-815D-DC8790BED9E7}"/>
              </a:ext>
            </a:extLst>
          </p:cNvPr>
          <p:cNvCxnSpPr>
            <a:stCxn id="14" idx="2"/>
          </p:cNvCxnSpPr>
          <p:nvPr/>
        </p:nvCxnSpPr>
        <p:spPr>
          <a:xfrm rot="5400000">
            <a:off x="7180024" y="2902793"/>
            <a:ext cx="507032" cy="879491"/>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504B454-54FB-467C-A461-76D43D7E3E82}"/>
              </a:ext>
            </a:extLst>
          </p:cNvPr>
          <p:cNvCxnSpPr>
            <a:cxnSpLocks/>
            <a:stCxn id="12" idx="2"/>
            <a:endCxn id="8" idx="0"/>
          </p:cNvCxnSpPr>
          <p:nvPr/>
        </p:nvCxnSpPr>
        <p:spPr>
          <a:xfrm rot="16200000" flipH="1">
            <a:off x="6180870" y="3233978"/>
            <a:ext cx="316526" cy="3174"/>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70989806-32E3-4EEA-A5CE-63FB8653B19E}"/>
              </a:ext>
            </a:extLst>
          </p:cNvPr>
          <p:cNvCxnSpPr>
            <a:stCxn id="10" idx="2"/>
            <a:endCxn id="8" idx="1"/>
          </p:cNvCxnSpPr>
          <p:nvPr/>
        </p:nvCxnSpPr>
        <p:spPr>
          <a:xfrm rot="16200000" flipH="1">
            <a:off x="4031272" y="2187817"/>
            <a:ext cx="760539" cy="2539511"/>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70B66DCA-4DAF-4079-89EC-6FB7BEE2F6DC}"/>
              </a:ext>
            </a:extLst>
          </p:cNvPr>
          <p:cNvCxnSpPr>
            <a:cxnSpLocks/>
          </p:cNvCxnSpPr>
          <p:nvPr/>
        </p:nvCxnSpPr>
        <p:spPr>
          <a:xfrm rot="5400000" flipH="1" flipV="1">
            <a:off x="5033475" y="3762478"/>
            <a:ext cx="392726" cy="952257"/>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791C0033-2639-4E44-821F-BAD88A6DBE14}"/>
              </a:ext>
            </a:extLst>
          </p:cNvPr>
          <p:cNvCxnSpPr>
            <a:stCxn id="16" idx="3"/>
            <a:endCxn id="9" idx="1"/>
          </p:cNvCxnSpPr>
          <p:nvPr/>
        </p:nvCxnSpPr>
        <p:spPr>
          <a:xfrm>
            <a:off x="2183428" y="4734640"/>
            <a:ext cx="265235" cy="2950"/>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7C16ACAB-D4E0-447F-B2C2-49F623895A09}"/>
              </a:ext>
            </a:extLst>
          </p:cNvPr>
          <p:cNvCxnSpPr>
            <a:stCxn id="5" idx="2"/>
            <a:endCxn id="17" idx="0"/>
          </p:cNvCxnSpPr>
          <p:nvPr/>
        </p:nvCxnSpPr>
        <p:spPr>
          <a:xfrm rot="16200000" flipH="1">
            <a:off x="6253764" y="5131280"/>
            <a:ext cx="170739" cy="3173"/>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4F5314D6-2CB3-4D8B-80E7-67314E037186}"/>
              </a:ext>
            </a:extLst>
          </p:cNvPr>
          <p:cNvCxnSpPr>
            <a:cxnSpLocks/>
            <a:stCxn id="17" idx="2"/>
            <a:endCxn id="19" idx="0"/>
          </p:cNvCxnSpPr>
          <p:nvPr/>
        </p:nvCxnSpPr>
        <p:spPr>
          <a:xfrm rot="5400000">
            <a:off x="6259210" y="5860626"/>
            <a:ext cx="158260" cy="4760"/>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EE2D1619-1B53-4DA7-8570-4A300C9FD246}"/>
              </a:ext>
            </a:extLst>
          </p:cNvPr>
          <p:cNvCxnSpPr>
            <a:stCxn id="17" idx="1"/>
            <a:endCxn id="18" idx="0"/>
          </p:cNvCxnSpPr>
          <p:nvPr/>
        </p:nvCxnSpPr>
        <p:spPr>
          <a:xfrm rot="10800000" flipV="1">
            <a:off x="4860637" y="5501057"/>
            <a:ext cx="820660" cy="44107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D12991A-8110-444F-9894-471E87879FCF}"/>
              </a:ext>
            </a:extLst>
          </p:cNvPr>
          <p:cNvCxnSpPr>
            <a:stCxn id="17" idx="3"/>
            <a:endCxn id="20" idx="0"/>
          </p:cNvCxnSpPr>
          <p:nvPr/>
        </p:nvCxnSpPr>
        <p:spPr>
          <a:xfrm>
            <a:off x="7000143" y="5501057"/>
            <a:ext cx="820660" cy="44107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13702D9-17B7-4FEC-9FEE-62AF7FE095F2}"/>
              </a:ext>
            </a:extLst>
          </p:cNvPr>
          <p:cNvCxnSpPr>
            <a:stCxn id="8" idx="2"/>
            <a:endCxn id="5" idx="0"/>
          </p:cNvCxnSpPr>
          <p:nvPr/>
        </p:nvCxnSpPr>
        <p:spPr>
          <a:xfrm rot="5400000">
            <a:off x="6239134" y="4380272"/>
            <a:ext cx="200001" cy="3173"/>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AB61B0A-087F-4F8C-8930-B0A58420936D}"/>
              </a:ext>
            </a:extLst>
          </p:cNvPr>
          <p:cNvSpPr/>
          <p:nvPr/>
        </p:nvSpPr>
        <p:spPr bwMode="gray">
          <a:xfrm>
            <a:off x="1934306" y="1522534"/>
            <a:ext cx="7280030" cy="171303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31" name="Rectangle 30">
            <a:extLst>
              <a:ext uri="{FF2B5EF4-FFF2-40B4-BE49-F238E27FC236}">
                <a16:creationId xmlns:a16="http://schemas.microsoft.com/office/drawing/2014/main" id="{453B5E50-BB99-4496-81D7-55AF178A0418}"/>
              </a:ext>
            </a:extLst>
          </p:cNvPr>
          <p:cNvSpPr/>
          <p:nvPr/>
        </p:nvSpPr>
        <p:spPr bwMode="gray">
          <a:xfrm>
            <a:off x="504001" y="4344153"/>
            <a:ext cx="5016059" cy="756095"/>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32" name="Rectangle 31">
            <a:extLst>
              <a:ext uri="{FF2B5EF4-FFF2-40B4-BE49-F238E27FC236}">
                <a16:creationId xmlns:a16="http://schemas.microsoft.com/office/drawing/2014/main" id="{8AA9A5A1-A19A-4DD7-9193-A0E3FB21EB2C}"/>
              </a:ext>
            </a:extLst>
          </p:cNvPr>
          <p:cNvSpPr/>
          <p:nvPr/>
        </p:nvSpPr>
        <p:spPr bwMode="gray">
          <a:xfrm>
            <a:off x="3933826" y="5159586"/>
            <a:ext cx="4823312" cy="1434645"/>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7DB4ECE1-B1FF-45F0-BDCF-EEF13C0395F9}"/>
              </a:ext>
            </a:extLst>
          </p:cNvPr>
          <p:cNvSpPr txBox="1"/>
          <p:nvPr/>
        </p:nvSpPr>
        <p:spPr>
          <a:xfrm>
            <a:off x="2119104" y="1586212"/>
            <a:ext cx="1284006" cy="430887"/>
          </a:xfrm>
          <a:prstGeom prst="rect">
            <a:avLst/>
          </a:prstGeom>
          <a:solidFill>
            <a:schemeClr val="bg1">
              <a:alpha val="58000"/>
            </a:schemeClr>
          </a:solid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a resource for </a:t>
            </a:r>
            <a:b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b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every purpose</a:t>
            </a:r>
          </a:p>
        </p:txBody>
      </p:sp>
      <p:sp>
        <p:nvSpPr>
          <p:cNvPr id="35" name="TextBox 34">
            <a:extLst>
              <a:ext uri="{FF2B5EF4-FFF2-40B4-BE49-F238E27FC236}">
                <a16:creationId xmlns:a16="http://schemas.microsoft.com/office/drawing/2014/main" id="{8E6776E6-95DF-4326-B02F-33B680F021F4}"/>
              </a:ext>
            </a:extLst>
          </p:cNvPr>
          <p:cNvSpPr txBox="1"/>
          <p:nvPr/>
        </p:nvSpPr>
        <p:spPr>
          <a:xfrm>
            <a:off x="7403077" y="4897297"/>
            <a:ext cx="1567737"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data / persistence</a:t>
            </a:r>
          </a:p>
        </p:txBody>
      </p:sp>
      <p:cxnSp>
        <p:nvCxnSpPr>
          <p:cNvPr id="22" name="Straight Arrow Connector 21">
            <a:extLst>
              <a:ext uri="{FF2B5EF4-FFF2-40B4-BE49-F238E27FC236}">
                <a16:creationId xmlns:a16="http://schemas.microsoft.com/office/drawing/2014/main" id="{91467FA9-E653-4522-9AAB-5547771E9A87}"/>
              </a:ext>
            </a:extLst>
          </p:cNvPr>
          <p:cNvCxnSpPr/>
          <p:nvPr/>
        </p:nvCxnSpPr>
        <p:spPr>
          <a:xfrm>
            <a:off x="1219197" y="6203934"/>
            <a:ext cx="409278"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418264-CAD2-49CB-98A8-CF0AACEA9BAC}"/>
              </a:ext>
            </a:extLst>
          </p:cNvPr>
          <p:cNvSpPr txBox="1"/>
          <p:nvPr/>
        </p:nvSpPr>
        <p:spPr>
          <a:xfrm>
            <a:off x="1702675" y="6088324"/>
            <a:ext cx="1154162"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uses / controls</a:t>
            </a:r>
          </a:p>
        </p:txBody>
      </p:sp>
      <p:sp>
        <p:nvSpPr>
          <p:cNvPr id="38" name="TextBox 37">
            <a:extLst>
              <a:ext uri="{FF2B5EF4-FFF2-40B4-BE49-F238E27FC236}">
                <a16:creationId xmlns:a16="http://schemas.microsoft.com/office/drawing/2014/main" id="{1C09E1CC-6970-4FD9-8AC4-50A4089FFEEA}"/>
              </a:ext>
            </a:extLst>
          </p:cNvPr>
          <p:cNvSpPr txBox="1"/>
          <p:nvPr/>
        </p:nvSpPr>
        <p:spPr>
          <a:xfrm>
            <a:off x="523679" y="4092428"/>
            <a:ext cx="985847"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networking</a:t>
            </a:r>
          </a:p>
        </p:txBody>
      </p:sp>
      <p:sp>
        <p:nvSpPr>
          <p:cNvPr id="40" name="Rectangle: Rounded Corners 39">
            <a:extLst>
              <a:ext uri="{FF2B5EF4-FFF2-40B4-BE49-F238E27FC236}">
                <a16:creationId xmlns:a16="http://schemas.microsoft.com/office/drawing/2014/main" id="{98A8C26E-40CA-4772-8BB9-FD28401DDE3F}"/>
              </a:ext>
            </a:extLst>
          </p:cNvPr>
          <p:cNvSpPr/>
          <p:nvPr/>
        </p:nvSpPr>
        <p:spPr bwMode="gray">
          <a:xfrm>
            <a:off x="4066445" y="443938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Endpoint</a:t>
            </a:r>
          </a:p>
        </p:txBody>
      </p:sp>
      <p:cxnSp>
        <p:nvCxnSpPr>
          <p:cNvPr id="42" name="Connector: Elbow 41">
            <a:extLst>
              <a:ext uri="{FF2B5EF4-FFF2-40B4-BE49-F238E27FC236}">
                <a16:creationId xmlns:a16="http://schemas.microsoft.com/office/drawing/2014/main" id="{3D05F7E3-44FD-4374-B594-3B5F41B3EAB7}"/>
              </a:ext>
            </a:extLst>
          </p:cNvPr>
          <p:cNvCxnSpPr>
            <a:cxnSpLocks/>
          </p:cNvCxnSpPr>
          <p:nvPr/>
        </p:nvCxnSpPr>
        <p:spPr>
          <a:xfrm flipV="1">
            <a:off x="3787821" y="4737936"/>
            <a:ext cx="287709" cy="244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C98965CC-D284-42CE-9C7E-D80736C3C187}"/>
              </a:ext>
            </a:extLst>
          </p:cNvPr>
          <p:cNvSpPr/>
          <p:nvPr/>
        </p:nvSpPr>
        <p:spPr bwMode="gray">
          <a:xfrm>
            <a:off x="9869137" y="1648047"/>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ResourceQuota</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48" name="Rectangle: Rounded Corners 47">
            <a:extLst>
              <a:ext uri="{FF2B5EF4-FFF2-40B4-BE49-F238E27FC236}">
                <a16:creationId xmlns:a16="http://schemas.microsoft.com/office/drawing/2014/main" id="{EB7FB4D8-D7CD-4A4A-B243-5CCBE4A05763}"/>
              </a:ext>
            </a:extLst>
          </p:cNvPr>
          <p:cNvSpPr/>
          <p:nvPr/>
        </p:nvSpPr>
        <p:spPr bwMode="gray">
          <a:xfrm>
            <a:off x="9869136" y="2366076"/>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LimitRange</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50" name="Rectangle: Rounded Corners 49">
            <a:extLst>
              <a:ext uri="{FF2B5EF4-FFF2-40B4-BE49-F238E27FC236}">
                <a16:creationId xmlns:a16="http://schemas.microsoft.com/office/drawing/2014/main" id="{89716035-5C71-4201-8F38-8885D0D09134}"/>
              </a:ext>
            </a:extLst>
          </p:cNvPr>
          <p:cNvSpPr/>
          <p:nvPr/>
        </p:nvSpPr>
        <p:spPr bwMode="gray">
          <a:xfrm>
            <a:off x="9869137" y="4320492"/>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ServiceAccount</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51" name="Rectangle 50">
            <a:extLst>
              <a:ext uri="{FF2B5EF4-FFF2-40B4-BE49-F238E27FC236}">
                <a16:creationId xmlns:a16="http://schemas.microsoft.com/office/drawing/2014/main" id="{454336AE-DAEB-4AE7-B821-DE7C2BE0F156}"/>
              </a:ext>
            </a:extLst>
          </p:cNvPr>
          <p:cNvSpPr/>
          <p:nvPr/>
        </p:nvSpPr>
        <p:spPr bwMode="gray">
          <a:xfrm>
            <a:off x="9581667" y="1522534"/>
            <a:ext cx="2092821" cy="171303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52" name="TextBox 51">
            <a:extLst>
              <a:ext uri="{FF2B5EF4-FFF2-40B4-BE49-F238E27FC236}">
                <a16:creationId xmlns:a16="http://schemas.microsoft.com/office/drawing/2014/main" id="{7F0AAD1C-E33C-4D96-924F-1FAEEA73F905}"/>
              </a:ext>
            </a:extLst>
          </p:cNvPr>
          <p:cNvSpPr txBox="1"/>
          <p:nvPr/>
        </p:nvSpPr>
        <p:spPr>
          <a:xfrm>
            <a:off x="9581667" y="1003237"/>
            <a:ext cx="1325532" cy="430887"/>
          </a:xfrm>
          <a:prstGeom prst="rect">
            <a:avLst/>
          </a:prstGeom>
          <a:solidFill>
            <a:schemeClr val="bg1">
              <a:alpha val="58000"/>
            </a:schemeClr>
          </a:solid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Resource management</a:t>
            </a:r>
          </a:p>
        </p:txBody>
      </p:sp>
      <p:sp>
        <p:nvSpPr>
          <p:cNvPr id="53" name="Rectangle: Rounded Corners 52">
            <a:extLst>
              <a:ext uri="{FF2B5EF4-FFF2-40B4-BE49-F238E27FC236}">
                <a16:creationId xmlns:a16="http://schemas.microsoft.com/office/drawing/2014/main" id="{434BB0BF-EC3D-49A3-B944-062FBA6CC931}"/>
              </a:ext>
            </a:extLst>
          </p:cNvPr>
          <p:cNvSpPr/>
          <p:nvPr/>
        </p:nvSpPr>
        <p:spPr bwMode="gray">
          <a:xfrm>
            <a:off x="9869137" y="4980205"/>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(Cluster) Role</a:t>
            </a:r>
          </a:p>
        </p:txBody>
      </p:sp>
      <p:sp>
        <p:nvSpPr>
          <p:cNvPr id="55" name="Rectangle: Rounded Corners 54">
            <a:extLst>
              <a:ext uri="{FF2B5EF4-FFF2-40B4-BE49-F238E27FC236}">
                <a16:creationId xmlns:a16="http://schemas.microsoft.com/office/drawing/2014/main" id="{ABE6BDAE-48B0-4669-9800-A1142ED5A919}"/>
              </a:ext>
            </a:extLst>
          </p:cNvPr>
          <p:cNvSpPr/>
          <p:nvPr/>
        </p:nvSpPr>
        <p:spPr bwMode="gray">
          <a:xfrm>
            <a:off x="9869136" y="5673929"/>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(Cluster) </a:t>
            </a:r>
            <a:r>
              <a:rPr kumimoji="0" lang="en-US" sz="14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rPr>
              <a:t>Rolebinding</a:t>
            </a:r>
            <a:endParaRPr kumimoji="0" lang="en-US" sz="14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56" name="Rectangle 55">
            <a:extLst>
              <a:ext uri="{FF2B5EF4-FFF2-40B4-BE49-F238E27FC236}">
                <a16:creationId xmlns:a16="http://schemas.microsoft.com/office/drawing/2014/main" id="{DDDD1B24-7E65-4919-B719-8B1E14477D9A}"/>
              </a:ext>
            </a:extLst>
          </p:cNvPr>
          <p:cNvSpPr/>
          <p:nvPr/>
        </p:nvSpPr>
        <p:spPr bwMode="gray">
          <a:xfrm>
            <a:off x="9597656" y="4139939"/>
            <a:ext cx="2092821" cy="226548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57" name="TextBox 56">
            <a:extLst>
              <a:ext uri="{FF2B5EF4-FFF2-40B4-BE49-F238E27FC236}">
                <a16:creationId xmlns:a16="http://schemas.microsoft.com/office/drawing/2014/main" id="{E76634EA-56A7-4020-96F6-7F2C09220939}"/>
              </a:ext>
            </a:extLst>
          </p:cNvPr>
          <p:cNvSpPr txBox="1"/>
          <p:nvPr/>
        </p:nvSpPr>
        <p:spPr>
          <a:xfrm>
            <a:off x="9635571" y="3824552"/>
            <a:ext cx="335028"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Rounded MT Bold" panose="020F0704030504030204" pitchFamily="34" charset="0"/>
                <a:ea typeface="Arial Unicode MS" pitchFamily="34" charset="-128"/>
                <a:cs typeface="Arial Unicode MS" pitchFamily="34" charset="-128"/>
              </a:rPr>
              <a:t>IAM</a:t>
            </a:r>
          </a:p>
        </p:txBody>
      </p:sp>
    </p:spTree>
    <p:extLst>
      <p:ext uri="{BB962C8B-B14F-4D97-AF65-F5344CB8AC3E}">
        <p14:creationId xmlns:p14="http://schemas.microsoft.com/office/powerpoint/2010/main" val="11375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F5CF30-4312-4197-8DD2-116B13EB4099}"/>
              </a:ext>
            </a:extLst>
          </p:cNvPr>
          <p:cNvSpPr>
            <a:spLocks noGrp="1"/>
          </p:cNvSpPr>
          <p:nvPr>
            <p:ph type="title"/>
          </p:nvPr>
        </p:nvSpPr>
        <p:spPr>
          <a:xfrm>
            <a:off x="504001" y="504000"/>
            <a:ext cx="11186476" cy="738664"/>
          </a:xfrm>
        </p:spPr>
        <p:txBody>
          <a:bodyPr/>
          <a:lstStyle/>
          <a:p>
            <a:r>
              <a:rPr lang="en-US" dirty="0"/>
              <a:t>Kubernetes Concepts Map</a:t>
            </a:r>
            <a:br>
              <a:rPr lang="en-US" dirty="0"/>
            </a:br>
            <a:r>
              <a:rPr lang="en-US" sz="2000" b="0" dirty="0"/>
              <a:t>What K8S object 'uses' which other object</a:t>
            </a:r>
            <a:r>
              <a:rPr lang="en-US" dirty="0"/>
              <a:t> </a:t>
            </a:r>
          </a:p>
        </p:txBody>
      </p:sp>
      <p:sp>
        <p:nvSpPr>
          <p:cNvPr id="5" name="Rectangle: Rounded Corners 4">
            <a:extLst>
              <a:ext uri="{FF2B5EF4-FFF2-40B4-BE49-F238E27FC236}">
                <a16:creationId xmlns:a16="http://schemas.microsoft.com/office/drawing/2014/main" id="{C4F07E9F-E655-4AD7-A436-4C7BF5902D16}"/>
              </a:ext>
            </a:extLst>
          </p:cNvPr>
          <p:cNvSpPr/>
          <p:nvPr/>
        </p:nvSpPr>
        <p:spPr bwMode="gray">
          <a:xfrm>
            <a:off x="5678124" y="4481859"/>
            <a:ext cx="1318846" cy="565639"/>
          </a:xfrm>
          <a:prstGeom prst="roundRect">
            <a:avLst/>
          </a:prstGeom>
          <a:solidFill>
            <a:schemeClr val="accent5">
              <a:lumMod val="40000"/>
              <a:lumOff val="60000"/>
            </a:schemeClr>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Container </a:t>
            </a:r>
            <a:b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(your code)</a:t>
            </a:r>
          </a:p>
        </p:txBody>
      </p:sp>
      <p:sp>
        <p:nvSpPr>
          <p:cNvPr id="8" name="Rectangle: Rounded Corners 7">
            <a:extLst>
              <a:ext uri="{FF2B5EF4-FFF2-40B4-BE49-F238E27FC236}">
                <a16:creationId xmlns:a16="http://schemas.microsoft.com/office/drawing/2014/main" id="{9F675C24-6AA6-4252-AB0D-63557DC000C5}"/>
              </a:ext>
            </a:extLst>
          </p:cNvPr>
          <p:cNvSpPr/>
          <p:nvPr/>
        </p:nvSpPr>
        <p:spPr bwMode="gray">
          <a:xfrm>
            <a:off x="5681297" y="3393828"/>
            <a:ext cx="1318846" cy="888030"/>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Pod</a:t>
            </a:r>
          </a:p>
        </p:txBody>
      </p:sp>
      <p:sp>
        <p:nvSpPr>
          <p:cNvPr id="9" name="Rectangle: Rounded Corners 8">
            <a:extLst>
              <a:ext uri="{FF2B5EF4-FFF2-40B4-BE49-F238E27FC236}">
                <a16:creationId xmlns:a16="http://schemas.microsoft.com/office/drawing/2014/main" id="{DA7E3FC4-DFE9-40CA-8325-2A441C81D0E5}"/>
              </a:ext>
            </a:extLst>
          </p:cNvPr>
          <p:cNvSpPr/>
          <p:nvPr/>
        </p:nvSpPr>
        <p:spPr bwMode="gray">
          <a:xfrm>
            <a:off x="2448663" y="445477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Service</a:t>
            </a:r>
          </a:p>
        </p:txBody>
      </p:sp>
      <p:sp>
        <p:nvSpPr>
          <p:cNvPr id="10" name="Rectangle: Rounded Corners 9">
            <a:extLst>
              <a:ext uri="{FF2B5EF4-FFF2-40B4-BE49-F238E27FC236}">
                <a16:creationId xmlns:a16="http://schemas.microsoft.com/office/drawing/2014/main" id="{F1B14316-48F2-4BE8-8E82-BCD907F26C80}"/>
              </a:ext>
            </a:extLst>
          </p:cNvPr>
          <p:cNvSpPr/>
          <p:nvPr/>
        </p:nvSpPr>
        <p:spPr bwMode="gray">
          <a:xfrm>
            <a:off x="2482363" y="251166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Deamon</a:t>
            </a: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Set</a:t>
            </a:r>
          </a:p>
        </p:txBody>
      </p:sp>
      <p:sp>
        <p:nvSpPr>
          <p:cNvPr id="11" name="Rectangle: Rounded Corners 10">
            <a:extLst>
              <a:ext uri="{FF2B5EF4-FFF2-40B4-BE49-F238E27FC236}">
                <a16:creationId xmlns:a16="http://schemas.microsoft.com/office/drawing/2014/main" id="{A5F93575-8C80-4A84-8621-89579DBAFC49}"/>
              </a:ext>
            </a:extLst>
          </p:cNvPr>
          <p:cNvSpPr/>
          <p:nvPr/>
        </p:nvSpPr>
        <p:spPr bwMode="gray">
          <a:xfrm>
            <a:off x="4094286" y="2511664"/>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ReplicaSet</a:t>
            </a:r>
          </a:p>
        </p:txBody>
      </p:sp>
      <p:sp>
        <p:nvSpPr>
          <p:cNvPr id="12" name="Rectangle: Rounded Corners 11">
            <a:extLst>
              <a:ext uri="{FF2B5EF4-FFF2-40B4-BE49-F238E27FC236}">
                <a16:creationId xmlns:a16="http://schemas.microsoft.com/office/drawing/2014/main" id="{1190C6BF-8BEC-45E9-9F5E-D389A7A8D97D}"/>
              </a:ext>
            </a:extLst>
          </p:cNvPr>
          <p:cNvSpPr/>
          <p:nvPr/>
        </p:nvSpPr>
        <p:spPr bwMode="gray">
          <a:xfrm>
            <a:off x="5681297" y="2511663"/>
            <a:ext cx="1312497"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StatefulSet</a:t>
            </a:r>
          </a:p>
        </p:txBody>
      </p:sp>
      <p:sp>
        <p:nvSpPr>
          <p:cNvPr id="13" name="Rectangle: Rounded Corners 12">
            <a:extLst>
              <a:ext uri="{FF2B5EF4-FFF2-40B4-BE49-F238E27FC236}">
                <a16:creationId xmlns:a16="http://schemas.microsoft.com/office/drawing/2014/main" id="{F054A698-E283-45D0-9DBC-B0DEB07BB77B}"/>
              </a:ext>
            </a:extLst>
          </p:cNvPr>
          <p:cNvSpPr/>
          <p:nvPr/>
        </p:nvSpPr>
        <p:spPr bwMode="gray">
          <a:xfrm>
            <a:off x="4094287" y="1652939"/>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Deployment</a:t>
            </a:r>
          </a:p>
        </p:txBody>
      </p:sp>
      <p:sp>
        <p:nvSpPr>
          <p:cNvPr id="14" name="Rectangle: Rounded Corners 13">
            <a:extLst>
              <a:ext uri="{FF2B5EF4-FFF2-40B4-BE49-F238E27FC236}">
                <a16:creationId xmlns:a16="http://schemas.microsoft.com/office/drawing/2014/main" id="{F901D275-53F0-473D-8647-B5403AAD2628}"/>
              </a:ext>
            </a:extLst>
          </p:cNvPr>
          <p:cNvSpPr/>
          <p:nvPr/>
        </p:nvSpPr>
        <p:spPr bwMode="gray">
          <a:xfrm>
            <a:off x="7213862" y="2523383"/>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Job</a:t>
            </a:r>
          </a:p>
        </p:txBody>
      </p:sp>
      <p:sp>
        <p:nvSpPr>
          <p:cNvPr id="15" name="Rectangle: Rounded Corners 14">
            <a:extLst>
              <a:ext uri="{FF2B5EF4-FFF2-40B4-BE49-F238E27FC236}">
                <a16:creationId xmlns:a16="http://schemas.microsoft.com/office/drawing/2014/main" id="{90497154-E19F-4FBF-B9C5-44FB8B37AC50}"/>
              </a:ext>
            </a:extLst>
          </p:cNvPr>
          <p:cNvSpPr/>
          <p:nvPr/>
        </p:nvSpPr>
        <p:spPr bwMode="gray">
          <a:xfrm>
            <a:off x="7218484" y="1652938"/>
            <a:ext cx="1314224"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CronJob</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6" name="Rectangle: Rounded Corners 15">
            <a:extLst>
              <a:ext uri="{FF2B5EF4-FFF2-40B4-BE49-F238E27FC236}">
                <a16:creationId xmlns:a16="http://schemas.microsoft.com/office/drawing/2014/main" id="{B90585D6-702C-4C90-9EE2-09A6D605BB70}"/>
              </a:ext>
            </a:extLst>
          </p:cNvPr>
          <p:cNvSpPr/>
          <p:nvPr/>
        </p:nvSpPr>
        <p:spPr bwMode="gray">
          <a:xfrm>
            <a:off x="864582" y="445182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Ingress</a:t>
            </a:r>
          </a:p>
        </p:txBody>
      </p:sp>
      <p:sp>
        <p:nvSpPr>
          <p:cNvPr id="17" name="Rectangle: Rounded Corners 16">
            <a:extLst>
              <a:ext uri="{FF2B5EF4-FFF2-40B4-BE49-F238E27FC236}">
                <a16:creationId xmlns:a16="http://schemas.microsoft.com/office/drawing/2014/main" id="{06E5FC6B-176C-4286-9988-551AA1CD1131}"/>
              </a:ext>
            </a:extLst>
          </p:cNvPr>
          <p:cNvSpPr/>
          <p:nvPr/>
        </p:nvSpPr>
        <p:spPr bwMode="gray">
          <a:xfrm>
            <a:off x="5681297" y="5218237"/>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Volume</a:t>
            </a:r>
          </a:p>
        </p:txBody>
      </p:sp>
      <p:sp>
        <p:nvSpPr>
          <p:cNvPr id="18" name="Rectangle: Rounded Corners 17">
            <a:extLst>
              <a:ext uri="{FF2B5EF4-FFF2-40B4-BE49-F238E27FC236}">
                <a16:creationId xmlns:a16="http://schemas.microsoft.com/office/drawing/2014/main" id="{515D0D19-C98C-4464-AA29-34A29FD81DDE}"/>
              </a:ext>
            </a:extLst>
          </p:cNvPr>
          <p:cNvSpPr/>
          <p:nvPr/>
        </p:nvSpPr>
        <p:spPr bwMode="gray">
          <a:xfrm>
            <a:off x="4201214" y="594213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ConfigMap</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9" name="Rectangle: Rounded Corners 18">
            <a:extLst>
              <a:ext uri="{FF2B5EF4-FFF2-40B4-BE49-F238E27FC236}">
                <a16:creationId xmlns:a16="http://schemas.microsoft.com/office/drawing/2014/main" id="{B2BA1BE5-A23E-4904-B5C9-3108D1C2DBC3}"/>
              </a:ext>
            </a:extLst>
          </p:cNvPr>
          <p:cNvSpPr/>
          <p:nvPr/>
        </p:nvSpPr>
        <p:spPr bwMode="gray">
          <a:xfrm>
            <a:off x="5678125" y="5942136"/>
            <a:ext cx="1315670"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Persistent</a:t>
            </a:r>
            <a:b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VolumeClaim</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0" name="Rectangle: Rounded Corners 19">
            <a:extLst>
              <a:ext uri="{FF2B5EF4-FFF2-40B4-BE49-F238E27FC236}">
                <a16:creationId xmlns:a16="http://schemas.microsoft.com/office/drawing/2014/main" id="{BF28B790-D3D9-49BA-97B5-0204FDADBC2C}"/>
              </a:ext>
            </a:extLst>
          </p:cNvPr>
          <p:cNvSpPr/>
          <p:nvPr/>
        </p:nvSpPr>
        <p:spPr bwMode="gray">
          <a:xfrm>
            <a:off x="7161380" y="5942135"/>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Secret</a:t>
            </a:r>
          </a:p>
        </p:txBody>
      </p:sp>
      <p:cxnSp>
        <p:nvCxnSpPr>
          <p:cNvPr id="4" name="Connector: Elbow 3">
            <a:extLst>
              <a:ext uri="{FF2B5EF4-FFF2-40B4-BE49-F238E27FC236}">
                <a16:creationId xmlns:a16="http://schemas.microsoft.com/office/drawing/2014/main" id="{56C7156A-7B2E-414B-94E1-4179D55DBE39}"/>
              </a:ext>
            </a:extLst>
          </p:cNvPr>
          <p:cNvCxnSpPr>
            <a:stCxn id="11" idx="2"/>
          </p:cNvCxnSpPr>
          <p:nvPr/>
        </p:nvCxnSpPr>
        <p:spPr>
          <a:xfrm rot="16200000" flipH="1">
            <a:off x="4958128" y="2872884"/>
            <a:ext cx="518751" cy="92758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D2D0A0B-967B-4A2D-9C80-2C02B1B9A037}"/>
              </a:ext>
            </a:extLst>
          </p:cNvPr>
          <p:cNvCxnSpPr>
            <a:cxnSpLocks/>
            <a:stCxn id="13" idx="2"/>
            <a:endCxn id="11" idx="0"/>
          </p:cNvCxnSpPr>
          <p:nvPr/>
        </p:nvCxnSpPr>
        <p:spPr>
          <a:xfrm rot="5400000">
            <a:off x="4607167" y="2365121"/>
            <a:ext cx="293086" cy="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B6B56E7C-8874-441E-AB5B-2CA3CCAD5526}"/>
              </a:ext>
            </a:extLst>
          </p:cNvPr>
          <p:cNvCxnSpPr>
            <a:cxnSpLocks/>
            <a:stCxn id="15" idx="2"/>
            <a:endCxn id="14" idx="0"/>
          </p:cNvCxnSpPr>
          <p:nvPr/>
        </p:nvCxnSpPr>
        <p:spPr>
          <a:xfrm rot="5400000">
            <a:off x="7722038" y="2369825"/>
            <a:ext cx="304806" cy="231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5CB6BD5-DA26-46A6-815D-DC8790BED9E7}"/>
              </a:ext>
            </a:extLst>
          </p:cNvPr>
          <p:cNvCxnSpPr>
            <a:stCxn id="14" idx="2"/>
          </p:cNvCxnSpPr>
          <p:nvPr/>
        </p:nvCxnSpPr>
        <p:spPr>
          <a:xfrm rot="5400000">
            <a:off x="7180024" y="2902793"/>
            <a:ext cx="507032" cy="879491"/>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504B454-54FB-467C-A461-76D43D7E3E82}"/>
              </a:ext>
            </a:extLst>
          </p:cNvPr>
          <p:cNvCxnSpPr>
            <a:cxnSpLocks/>
            <a:stCxn id="12" idx="2"/>
            <a:endCxn id="8" idx="0"/>
          </p:cNvCxnSpPr>
          <p:nvPr/>
        </p:nvCxnSpPr>
        <p:spPr>
          <a:xfrm rot="16200000" flipH="1">
            <a:off x="6180870" y="3233978"/>
            <a:ext cx="316526" cy="3174"/>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70989806-32E3-4EEA-A5CE-63FB8653B19E}"/>
              </a:ext>
            </a:extLst>
          </p:cNvPr>
          <p:cNvCxnSpPr>
            <a:stCxn id="10" idx="2"/>
            <a:endCxn id="8" idx="1"/>
          </p:cNvCxnSpPr>
          <p:nvPr/>
        </p:nvCxnSpPr>
        <p:spPr>
          <a:xfrm rot="16200000" flipH="1">
            <a:off x="4031272" y="2187817"/>
            <a:ext cx="760539" cy="2539511"/>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70B66DCA-4DAF-4079-89EC-6FB7BEE2F6DC}"/>
              </a:ext>
            </a:extLst>
          </p:cNvPr>
          <p:cNvCxnSpPr>
            <a:cxnSpLocks/>
          </p:cNvCxnSpPr>
          <p:nvPr/>
        </p:nvCxnSpPr>
        <p:spPr>
          <a:xfrm rot="5400000" flipH="1" flipV="1">
            <a:off x="5033475" y="3762478"/>
            <a:ext cx="392726" cy="952257"/>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791C0033-2639-4E44-821F-BAD88A6DBE14}"/>
              </a:ext>
            </a:extLst>
          </p:cNvPr>
          <p:cNvCxnSpPr>
            <a:stCxn id="16" idx="3"/>
            <a:endCxn id="9" idx="1"/>
          </p:cNvCxnSpPr>
          <p:nvPr/>
        </p:nvCxnSpPr>
        <p:spPr>
          <a:xfrm>
            <a:off x="2183428" y="4734640"/>
            <a:ext cx="265235" cy="2950"/>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7C16ACAB-D4E0-447F-B2C2-49F623895A09}"/>
              </a:ext>
            </a:extLst>
          </p:cNvPr>
          <p:cNvCxnSpPr>
            <a:stCxn id="5" idx="2"/>
            <a:endCxn id="17" idx="0"/>
          </p:cNvCxnSpPr>
          <p:nvPr/>
        </p:nvCxnSpPr>
        <p:spPr>
          <a:xfrm rot="16200000" flipH="1">
            <a:off x="6253764" y="5131280"/>
            <a:ext cx="170739" cy="3173"/>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4F5314D6-2CB3-4D8B-80E7-67314E037186}"/>
              </a:ext>
            </a:extLst>
          </p:cNvPr>
          <p:cNvCxnSpPr>
            <a:cxnSpLocks/>
            <a:stCxn id="17" idx="2"/>
            <a:endCxn id="19" idx="0"/>
          </p:cNvCxnSpPr>
          <p:nvPr/>
        </p:nvCxnSpPr>
        <p:spPr>
          <a:xfrm rot="5400000">
            <a:off x="6259210" y="5860626"/>
            <a:ext cx="158260" cy="4760"/>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EE2D1619-1B53-4DA7-8570-4A300C9FD246}"/>
              </a:ext>
            </a:extLst>
          </p:cNvPr>
          <p:cNvCxnSpPr>
            <a:stCxn id="17" idx="1"/>
            <a:endCxn id="18" idx="0"/>
          </p:cNvCxnSpPr>
          <p:nvPr/>
        </p:nvCxnSpPr>
        <p:spPr>
          <a:xfrm rot="10800000" flipV="1">
            <a:off x="4860637" y="5501057"/>
            <a:ext cx="820660" cy="44107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D12991A-8110-444F-9894-471E87879FCF}"/>
              </a:ext>
            </a:extLst>
          </p:cNvPr>
          <p:cNvCxnSpPr>
            <a:stCxn id="17" idx="3"/>
            <a:endCxn id="20" idx="0"/>
          </p:cNvCxnSpPr>
          <p:nvPr/>
        </p:nvCxnSpPr>
        <p:spPr>
          <a:xfrm>
            <a:off x="7000143" y="5501057"/>
            <a:ext cx="820660" cy="441078"/>
          </a:xfrm>
          <a:prstGeom prst="bentConnector2">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13702D9-17B7-4FEC-9FEE-62AF7FE095F2}"/>
              </a:ext>
            </a:extLst>
          </p:cNvPr>
          <p:cNvCxnSpPr>
            <a:stCxn id="8" idx="2"/>
            <a:endCxn id="5" idx="0"/>
          </p:cNvCxnSpPr>
          <p:nvPr/>
        </p:nvCxnSpPr>
        <p:spPr>
          <a:xfrm rot="5400000">
            <a:off x="6239134" y="4380272"/>
            <a:ext cx="200001" cy="3173"/>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AB61B0A-087F-4F8C-8930-B0A58420936D}"/>
              </a:ext>
            </a:extLst>
          </p:cNvPr>
          <p:cNvSpPr/>
          <p:nvPr/>
        </p:nvSpPr>
        <p:spPr bwMode="gray">
          <a:xfrm>
            <a:off x="1934306" y="1522534"/>
            <a:ext cx="7280030" cy="171303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31" name="Rectangle 30">
            <a:extLst>
              <a:ext uri="{FF2B5EF4-FFF2-40B4-BE49-F238E27FC236}">
                <a16:creationId xmlns:a16="http://schemas.microsoft.com/office/drawing/2014/main" id="{453B5E50-BB99-4496-81D7-55AF178A0418}"/>
              </a:ext>
            </a:extLst>
          </p:cNvPr>
          <p:cNvSpPr/>
          <p:nvPr/>
        </p:nvSpPr>
        <p:spPr bwMode="gray">
          <a:xfrm>
            <a:off x="504001" y="4344153"/>
            <a:ext cx="5016059" cy="756095"/>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32" name="Rectangle 31">
            <a:extLst>
              <a:ext uri="{FF2B5EF4-FFF2-40B4-BE49-F238E27FC236}">
                <a16:creationId xmlns:a16="http://schemas.microsoft.com/office/drawing/2014/main" id="{8AA9A5A1-A19A-4DD7-9193-A0E3FB21EB2C}"/>
              </a:ext>
            </a:extLst>
          </p:cNvPr>
          <p:cNvSpPr/>
          <p:nvPr/>
        </p:nvSpPr>
        <p:spPr bwMode="gray">
          <a:xfrm>
            <a:off x="3933826" y="5159586"/>
            <a:ext cx="4823312" cy="1434645"/>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7DB4ECE1-B1FF-45F0-BDCF-EEF13C0395F9}"/>
              </a:ext>
            </a:extLst>
          </p:cNvPr>
          <p:cNvSpPr txBox="1"/>
          <p:nvPr/>
        </p:nvSpPr>
        <p:spPr>
          <a:xfrm>
            <a:off x="2119104" y="1586212"/>
            <a:ext cx="1284006" cy="430887"/>
          </a:xfrm>
          <a:prstGeom prst="rect">
            <a:avLst/>
          </a:prstGeom>
          <a:solidFill>
            <a:schemeClr val="bg1">
              <a:alpha val="58000"/>
            </a:schemeClr>
          </a:solid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a resource for </a:t>
            </a:r>
            <a:b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b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every purpose</a:t>
            </a:r>
          </a:p>
        </p:txBody>
      </p:sp>
      <p:sp>
        <p:nvSpPr>
          <p:cNvPr id="35" name="TextBox 34">
            <a:extLst>
              <a:ext uri="{FF2B5EF4-FFF2-40B4-BE49-F238E27FC236}">
                <a16:creationId xmlns:a16="http://schemas.microsoft.com/office/drawing/2014/main" id="{8E6776E6-95DF-4326-B02F-33B680F021F4}"/>
              </a:ext>
            </a:extLst>
          </p:cNvPr>
          <p:cNvSpPr txBox="1"/>
          <p:nvPr/>
        </p:nvSpPr>
        <p:spPr>
          <a:xfrm>
            <a:off x="7403077" y="4897297"/>
            <a:ext cx="1567737"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data / persistence</a:t>
            </a:r>
          </a:p>
        </p:txBody>
      </p:sp>
      <p:cxnSp>
        <p:nvCxnSpPr>
          <p:cNvPr id="22" name="Straight Arrow Connector 21">
            <a:extLst>
              <a:ext uri="{FF2B5EF4-FFF2-40B4-BE49-F238E27FC236}">
                <a16:creationId xmlns:a16="http://schemas.microsoft.com/office/drawing/2014/main" id="{91467FA9-E653-4522-9AAB-5547771E9A87}"/>
              </a:ext>
            </a:extLst>
          </p:cNvPr>
          <p:cNvCxnSpPr/>
          <p:nvPr/>
        </p:nvCxnSpPr>
        <p:spPr>
          <a:xfrm>
            <a:off x="1219197" y="6203934"/>
            <a:ext cx="409278"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418264-CAD2-49CB-98A8-CF0AACEA9BAC}"/>
              </a:ext>
            </a:extLst>
          </p:cNvPr>
          <p:cNvSpPr txBox="1"/>
          <p:nvPr/>
        </p:nvSpPr>
        <p:spPr>
          <a:xfrm>
            <a:off x="1702675" y="6088324"/>
            <a:ext cx="1154162" cy="215444"/>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uses / controls</a:t>
            </a:r>
          </a:p>
        </p:txBody>
      </p:sp>
      <p:sp>
        <p:nvSpPr>
          <p:cNvPr id="38" name="TextBox 37">
            <a:extLst>
              <a:ext uri="{FF2B5EF4-FFF2-40B4-BE49-F238E27FC236}">
                <a16:creationId xmlns:a16="http://schemas.microsoft.com/office/drawing/2014/main" id="{1C09E1CC-6970-4FD9-8AC4-50A4089FFEEA}"/>
              </a:ext>
            </a:extLst>
          </p:cNvPr>
          <p:cNvSpPr txBox="1"/>
          <p:nvPr/>
        </p:nvSpPr>
        <p:spPr>
          <a:xfrm>
            <a:off x="523679" y="4092428"/>
            <a:ext cx="985847"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networking</a:t>
            </a:r>
          </a:p>
        </p:txBody>
      </p:sp>
      <p:sp>
        <p:nvSpPr>
          <p:cNvPr id="40" name="Rectangle: Rounded Corners 39">
            <a:extLst>
              <a:ext uri="{FF2B5EF4-FFF2-40B4-BE49-F238E27FC236}">
                <a16:creationId xmlns:a16="http://schemas.microsoft.com/office/drawing/2014/main" id="{98A8C26E-40CA-4772-8BB9-FD28401DDE3F}"/>
              </a:ext>
            </a:extLst>
          </p:cNvPr>
          <p:cNvSpPr/>
          <p:nvPr/>
        </p:nvSpPr>
        <p:spPr bwMode="gray">
          <a:xfrm>
            <a:off x="4066445" y="4439380"/>
            <a:ext cx="1318846"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Endpoint</a:t>
            </a:r>
          </a:p>
        </p:txBody>
      </p:sp>
      <p:cxnSp>
        <p:nvCxnSpPr>
          <p:cNvPr id="42" name="Connector: Elbow 41">
            <a:extLst>
              <a:ext uri="{FF2B5EF4-FFF2-40B4-BE49-F238E27FC236}">
                <a16:creationId xmlns:a16="http://schemas.microsoft.com/office/drawing/2014/main" id="{3D05F7E3-44FD-4374-B594-3B5F41B3EAB7}"/>
              </a:ext>
            </a:extLst>
          </p:cNvPr>
          <p:cNvCxnSpPr>
            <a:cxnSpLocks/>
          </p:cNvCxnSpPr>
          <p:nvPr/>
        </p:nvCxnSpPr>
        <p:spPr>
          <a:xfrm flipV="1">
            <a:off x="3787821" y="4737936"/>
            <a:ext cx="287709" cy="2441"/>
          </a:xfrm>
          <a:prstGeom prst="bentConnector3">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C98965CC-D284-42CE-9C7E-D80736C3C187}"/>
              </a:ext>
            </a:extLst>
          </p:cNvPr>
          <p:cNvSpPr/>
          <p:nvPr/>
        </p:nvSpPr>
        <p:spPr bwMode="gray">
          <a:xfrm>
            <a:off x="9869137" y="1648047"/>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ResourceQuota</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48" name="Rectangle: Rounded Corners 47">
            <a:extLst>
              <a:ext uri="{FF2B5EF4-FFF2-40B4-BE49-F238E27FC236}">
                <a16:creationId xmlns:a16="http://schemas.microsoft.com/office/drawing/2014/main" id="{EB7FB4D8-D7CD-4A4A-B243-5CCBE4A05763}"/>
              </a:ext>
            </a:extLst>
          </p:cNvPr>
          <p:cNvSpPr/>
          <p:nvPr/>
        </p:nvSpPr>
        <p:spPr bwMode="gray">
          <a:xfrm>
            <a:off x="9869136" y="2366076"/>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LimitRange</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50" name="Rectangle: Rounded Corners 49">
            <a:extLst>
              <a:ext uri="{FF2B5EF4-FFF2-40B4-BE49-F238E27FC236}">
                <a16:creationId xmlns:a16="http://schemas.microsoft.com/office/drawing/2014/main" id="{89716035-5C71-4201-8F38-8885D0D09134}"/>
              </a:ext>
            </a:extLst>
          </p:cNvPr>
          <p:cNvSpPr/>
          <p:nvPr/>
        </p:nvSpPr>
        <p:spPr bwMode="gray">
          <a:xfrm>
            <a:off x="9869137" y="4320492"/>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ServiceAccount</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51" name="Rectangle 50">
            <a:extLst>
              <a:ext uri="{FF2B5EF4-FFF2-40B4-BE49-F238E27FC236}">
                <a16:creationId xmlns:a16="http://schemas.microsoft.com/office/drawing/2014/main" id="{454336AE-DAEB-4AE7-B821-DE7C2BE0F156}"/>
              </a:ext>
            </a:extLst>
          </p:cNvPr>
          <p:cNvSpPr/>
          <p:nvPr/>
        </p:nvSpPr>
        <p:spPr bwMode="gray">
          <a:xfrm>
            <a:off x="9581667" y="1522534"/>
            <a:ext cx="2092821" cy="171303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52" name="TextBox 51">
            <a:extLst>
              <a:ext uri="{FF2B5EF4-FFF2-40B4-BE49-F238E27FC236}">
                <a16:creationId xmlns:a16="http://schemas.microsoft.com/office/drawing/2014/main" id="{7F0AAD1C-E33C-4D96-924F-1FAEEA73F905}"/>
              </a:ext>
            </a:extLst>
          </p:cNvPr>
          <p:cNvSpPr txBox="1"/>
          <p:nvPr/>
        </p:nvSpPr>
        <p:spPr>
          <a:xfrm>
            <a:off x="9581667" y="1003237"/>
            <a:ext cx="1325532" cy="430887"/>
          </a:xfrm>
          <a:prstGeom prst="rect">
            <a:avLst/>
          </a:prstGeom>
          <a:solidFill>
            <a:schemeClr val="bg1">
              <a:alpha val="58000"/>
            </a:schemeClr>
          </a:solid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Resource management</a:t>
            </a:r>
          </a:p>
        </p:txBody>
      </p:sp>
      <p:sp>
        <p:nvSpPr>
          <p:cNvPr id="53" name="Rectangle: Rounded Corners 52">
            <a:extLst>
              <a:ext uri="{FF2B5EF4-FFF2-40B4-BE49-F238E27FC236}">
                <a16:creationId xmlns:a16="http://schemas.microsoft.com/office/drawing/2014/main" id="{434BB0BF-EC3D-49A3-B944-062FBA6CC931}"/>
              </a:ext>
            </a:extLst>
          </p:cNvPr>
          <p:cNvSpPr/>
          <p:nvPr/>
        </p:nvSpPr>
        <p:spPr bwMode="gray">
          <a:xfrm>
            <a:off x="9869137" y="4980205"/>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(Cluster) Role</a:t>
            </a:r>
          </a:p>
        </p:txBody>
      </p:sp>
      <p:sp>
        <p:nvSpPr>
          <p:cNvPr id="55" name="Rectangle: Rounded Corners 54">
            <a:extLst>
              <a:ext uri="{FF2B5EF4-FFF2-40B4-BE49-F238E27FC236}">
                <a16:creationId xmlns:a16="http://schemas.microsoft.com/office/drawing/2014/main" id="{ABE6BDAE-48B0-4669-9800-A1142ED5A919}"/>
              </a:ext>
            </a:extLst>
          </p:cNvPr>
          <p:cNvSpPr/>
          <p:nvPr/>
        </p:nvSpPr>
        <p:spPr bwMode="gray">
          <a:xfrm>
            <a:off x="9869136" y="5673929"/>
            <a:ext cx="1523873" cy="565639"/>
          </a:xfrm>
          <a:prstGeom prst="roundRect">
            <a:avLst/>
          </a:prstGeom>
          <a:solidFill>
            <a:srgbClr val="66CCFF"/>
          </a:solidFill>
          <a:ln w="12700" algn="ctr">
            <a:solidFill>
              <a:schemeClr val="bg1">
                <a:lumMod val="75000"/>
              </a:schemeClr>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(Cluster) </a:t>
            </a:r>
            <a:r>
              <a:rPr kumimoji="0" lang="en-US" sz="14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rPr>
              <a:t>Rolebinding</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56" name="Rectangle 55">
            <a:extLst>
              <a:ext uri="{FF2B5EF4-FFF2-40B4-BE49-F238E27FC236}">
                <a16:creationId xmlns:a16="http://schemas.microsoft.com/office/drawing/2014/main" id="{DDDD1B24-7E65-4919-B719-8B1E14477D9A}"/>
              </a:ext>
            </a:extLst>
          </p:cNvPr>
          <p:cNvSpPr/>
          <p:nvPr/>
        </p:nvSpPr>
        <p:spPr bwMode="gray">
          <a:xfrm>
            <a:off x="9597656" y="4139939"/>
            <a:ext cx="2092821" cy="2265484"/>
          </a:xfrm>
          <a:prstGeom prst="rect">
            <a:avLst/>
          </a:prstGeom>
          <a:noFill/>
          <a:ln w="25400" algn="ctr">
            <a:solidFill>
              <a:schemeClr val="accent1"/>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sp>
        <p:nvSpPr>
          <p:cNvPr id="57" name="TextBox 56">
            <a:extLst>
              <a:ext uri="{FF2B5EF4-FFF2-40B4-BE49-F238E27FC236}">
                <a16:creationId xmlns:a16="http://schemas.microsoft.com/office/drawing/2014/main" id="{E76634EA-56A7-4020-96F6-7F2C09220939}"/>
              </a:ext>
            </a:extLst>
          </p:cNvPr>
          <p:cNvSpPr txBox="1"/>
          <p:nvPr/>
        </p:nvSpPr>
        <p:spPr>
          <a:xfrm>
            <a:off x="9635571" y="3824552"/>
            <a:ext cx="335028" cy="215444"/>
          </a:xfrm>
          <a:prstGeom prst="rect">
            <a:avLst/>
          </a:prstGeom>
          <a:solidFill>
            <a:schemeClr val="bg1">
              <a:alpha val="58000"/>
            </a:schemeClr>
          </a:solid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latin typeface="Arial Rounded MT Bold" panose="020F0704030504030204" pitchFamily="34" charset="0"/>
                <a:ea typeface="Arial Unicode MS" pitchFamily="34" charset="-128"/>
                <a:cs typeface="Arial Unicode MS" pitchFamily="34" charset="-128"/>
              </a:defRPr>
            </a:lvl1p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Rounded MT Bold" panose="020F0704030504030204" pitchFamily="34" charset="0"/>
                <a:ea typeface="Arial Unicode MS" pitchFamily="34" charset="-128"/>
                <a:cs typeface="Arial Unicode MS" pitchFamily="34" charset="-128"/>
              </a:rPr>
              <a:t>IAM</a:t>
            </a:r>
          </a:p>
        </p:txBody>
      </p:sp>
    </p:spTree>
    <p:extLst>
      <p:ext uri="{BB962C8B-B14F-4D97-AF65-F5344CB8AC3E}">
        <p14:creationId xmlns:p14="http://schemas.microsoft.com/office/powerpoint/2010/main" val="787746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553998"/>
          </a:xfrm>
        </p:spPr>
        <p:txBody>
          <a:bodyPr/>
          <a:lstStyle/>
          <a:p>
            <a:pPr algn="ctr"/>
            <a:r>
              <a:rPr lang="en-US" sz="3600" dirty="0"/>
              <a:t>We have isolated containers!</a:t>
            </a:r>
          </a:p>
        </p:txBody>
      </p:sp>
      <p:pic>
        <p:nvPicPr>
          <p:cNvPr id="1026" name="Picture 2" descr="https://i.kym-cdn.com/photos/images/original/001/142/233/897.gif">
            <a:extLst>
              <a:ext uri="{FF2B5EF4-FFF2-40B4-BE49-F238E27FC236}">
                <a16:creationId xmlns:a16="http://schemas.microsoft.com/office/drawing/2014/main" id="{1BB82D96-E312-4B93-8E2A-1376E90FB9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77186" y="1832469"/>
            <a:ext cx="7040802" cy="35204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D590C08-612C-4505-A457-A42E8D833E1D}"/>
              </a:ext>
            </a:extLst>
          </p:cNvPr>
          <p:cNvSpPr/>
          <p:nvPr/>
        </p:nvSpPr>
        <p:spPr>
          <a:xfrm>
            <a:off x="2635934" y="5529141"/>
            <a:ext cx="7586782" cy="338554"/>
          </a:xfrm>
          <a:prstGeom prst="rect">
            <a:avLst/>
          </a:prstGeom>
        </p:spPr>
        <p:txBody>
          <a:bodyPr wrap="square">
            <a:spAutoFit/>
          </a:bodyPr>
          <a:lstStyle/>
          <a:p>
            <a:pPr algn="ctr"/>
            <a:r>
              <a:rPr lang="en-US" sz="1600" dirty="0">
                <a:hlinkClick r:id="rId4"/>
              </a:rPr>
              <a:t>https://i.kym-cdn.com/photos/images/original/001/142/233/897.gif</a:t>
            </a:r>
            <a:r>
              <a:rPr lang="en-US" sz="1600" dirty="0"/>
              <a:t> </a:t>
            </a:r>
          </a:p>
        </p:txBody>
      </p:sp>
    </p:spTree>
    <p:extLst>
      <p:ext uri="{BB962C8B-B14F-4D97-AF65-F5344CB8AC3E}">
        <p14:creationId xmlns:p14="http://schemas.microsoft.com/office/powerpoint/2010/main" val="2698542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1" y="443040"/>
            <a:ext cx="11186476" cy="369332"/>
          </a:xfrm>
        </p:spPr>
        <p:txBody>
          <a:bodyPr/>
          <a:lstStyle/>
          <a:p>
            <a:r>
              <a:rPr lang="en-US" dirty="0"/>
              <a:t>So, what is this Kubernetes all about then?</a:t>
            </a:r>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21" y="3213020"/>
            <a:ext cx="2247900" cy="29337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35421" y="1117286"/>
            <a:ext cx="10285412" cy="1938992"/>
          </a:xfrm>
          <a:prstGeom prst="rect">
            <a:avLst/>
          </a:prstGeom>
        </p:spPr>
        <p:txBody>
          <a:bodyPr wrap="square">
            <a:spAutoFit/>
          </a:bodyPr>
          <a:lstStyle/>
          <a:p>
            <a:r>
              <a:rPr lang="en-US" sz="2000" b="1" dirty="0"/>
              <a:t>Do you remember, how fun it was to …</a:t>
            </a:r>
          </a:p>
          <a:p>
            <a:pPr marL="342900" indent="-342900">
              <a:buFont typeface="Wingdings" panose="05000000000000000000" pitchFamily="2" charset="2"/>
              <a:buChar char="§"/>
            </a:pPr>
            <a:r>
              <a:rPr lang="en-US" sz="2000" b="1" dirty="0"/>
              <a:t>start and stop every container?</a:t>
            </a:r>
          </a:p>
          <a:p>
            <a:pPr marL="342900" indent="-342900">
              <a:buFont typeface="Wingdings" panose="05000000000000000000" pitchFamily="2" charset="2"/>
              <a:buChar char="§"/>
            </a:pPr>
            <a:r>
              <a:rPr lang="en-US" sz="2000" b="1" dirty="0"/>
              <a:t>map ports and don’t get confused?</a:t>
            </a:r>
          </a:p>
          <a:p>
            <a:pPr marL="342900" indent="-342900">
              <a:buFont typeface="Wingdings" panose="05000000000000000000" pitchFamily="2" charset="2"/>
              <a:buChar char="§"/>
            </a:pPr>
            <a:r>
              <a:rPr lang="en-US" sz="2000" b="1" dirty="0"/>
              <a:t>check the health of a container?</a:t>
            </a:r>
          </a:p>
          <a:p>
            <a:pPr marL="342900" indent="-342900">
              <a:buFont typeface="Wingdings" panose="05000000000000000000" pitchFamily="2" charset="2"/>
              <a:buChar char="§"/>
            </a:pPr>
            <a:r>
              <a:rPr lang="en-US" sz="2000" b="1" dirty="0"/>
              <a:t>miss a volume on a different host?</a:t>
            </a:r>
          </a:p>
          <a:p>
            <a:pPr marL="342900" indent="-342900">
              <a:buFont typeface="Wingdings" panose="05000000000000000000" pitchFamily="2" charset="2"/>
              <a:buChar char="§"/>
            </a:pPr>
            <a:r>
              <a:rPr lang="en-US" sz="2000" b="1" dirty="0"/>
              <a:t>…</a:t>
            </a:r>
          </a:p>
        </p:txBody>
      </p:sp>
      <p:pic>
        <p:nvPicPr>
          <p:cNvPr id="1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521" y="3213020"/>
            <a:ext cx="2247900" cy="29337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621" y="3213020"/>
            <a:ext cx="2247900" cy="29337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2721" y="3213020"/>
            <a:ext cx="22479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66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Tell me, what you want…</a:t>
            </a:r>
          </a:p>
        </p:txBody>
      </p:sp>
      <p:pic>
        <p:nvPicPr>
          <p:cNvPr id="1036" name="Picture 1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01" y="2171700"/>
            <a:ext cx="3705613" cy="254222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Harlech Cast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651" y="1524001"/>
            <a:ext cx="5762370" cy="3839608"/>
          </a:xfrm>
          <a:prstGeom prst="rect">
            <a:avLst/>
          </a:prstGeom>
          <a:noFill/>
          <a:extLst>
            <a:ext uri="{909E8E84-426E-40DD-AFC4-6F175D3DCCD1}">
              <a14:hiddenFill xmlns:a14="http://schemas.microsoft.com/office/drawing/2010/main">
                <a:solidFill>
                  <a:srgbClr val="FFFFFF"/>
                </a:solidFill>
              </a14:hiddenFill>
            </a:ext>
          </a:extLst>
        </p:spPr>
      </p:pic>
      <p:sp>
        <p:nvSpPr>
          <p:cNvPr id="2" name="Arrow: Notched Right 1"/>
          <p:cNvSpPr/>
          <p:nvPr/>
        </p:nvSpPr>
        <p:spPr bwMode="gray">
          <a:xfrm>
            <a:off x="1485900" y="5577515"/>
            <a:ext cx="8275320" cy="869551"/>
          </a:xfrm>
          <a:prstGeom prst="notchedRightArrow">
            <a:avLst/>
          </a:prstGeom>
          <a:ln>
            <a:headEnd/>
            <a:tailEnd/>
          </a:ln>
        </p:spPr>
        <p:style>
          <a:lnRef idx="2">
            <a:schemeClr val="accent2"/>
          </a:lnRef>
          <a:fillRef idx="1">
            <a:schemeClr val="lt1"/>
          </a:fillRef>
          <a:effectRef idx="0">
            <a:schemeClr val="accent2"/>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ea typeface="Arial Unicode MS" pitchFamily="34" charset="-128"/>
                <a:cs typeface="Arial Unicode MS" pitchFamily="34" charset="-128"/>
              </a:rPr>
              <a:t>All it takes,</a:t>
            </a:r>
            <a:r>
              <a:rPr kumimoji="0" lang="en-US" sz="1800" b="1" i="0" u="none" strike="noStrike" kern="0" cap="none" spc="0" normalizeH="0" noProof="0" dirty="0">
                <a:ln>
                  <a:noFill/>
                </a:ln>
                <a:effectLst/>
                <a:uLnTx/>
                <a:uFillTx/>
                <a:ea typeface="Arial Unicode MS" pitchFamily="34" charset="-128"/>
                <a:cs typeface="Arial Unicode MS" pitchFamily="34" charset="-128"/>
              </a:rPr>
              <a:t> is a description and some bricks…</a:t>
            </a:r>
            <a:endParaRPr kumimoji="0" lang="en-US" sz="1800" b="1"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72379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1" y="443040"/>
            <a:ext cx="11186476" cy="369332"/>
          </a:xfrm>
        </p:spPr>
        <p:txBody>
          <a:bodyPr/>
          <a:lstStyle/>
          <a:p>
            <a:r>
              <a:rPr lang="en-US" dirty="0"/>
              <a:t>Orchestration</a:t>
            </a:r>
          </a:p>
        </p:txBody>
      </p:sp>
      <p:pic>
        <p:nvPicPr>
          <p:cNvPr id="3074" name="Picture 2" descr="Bildergebnis für orche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248" y="1527974"/>
            <a:ext cx="6406832" cy="42765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ildergebnis für orche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3088" y="959790"/>
            <a:ext cx="2947352" cy="19673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ildergebnis für orche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3088" y="4004817"/>
            <a:ext cx="2947352" cy="1967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94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E944-42BF-41EE-84F7-320F8E39B576}"/>
              </a:ext>
            </a:extLst>
          </p:cNvPr>
          <p:cNvSpPr>
            <a:spLocks noGrp="1"/>
          </p:cNvSpPr>
          <p:nvPr>
            <p:ph type="title"/>
          </p:nvPr>
        </p:nvSpPr>
        <p:spPr/>
        <p:txBody>
          <a:bodyPr/>
          <a:lstStyle/>
          <a:p>
            <a:r>
              <a:rPr lang="en-US" dirty="0"/>
              <a:t>Getting started: let‘s buy some socks</a:t>
            </a:r>
          </a:p>
        </p:txBody>
      </p:sp>
      <p:pic>
        <p:nvPicPr>
          <p:cNvPr id="4" name="Picture 3">
            <a:extLst>
              <a:ext uri="{FF2B5EF4-FFF2-40B4-BE49-F238E27FC236}">
                <a16:creationId xmlns:a16="http://schemas.microsoft.com/office/drawing/2014/main" id="{E7DDE766-5BAC-492B-B460-5D63FF7BC52C}"/>
              </a:ext>
            </a:extLst>
          </p:cNvPr>
          <p:cNvPicPr>
            <a:picLocks noChangeAspect="1"/>
          </p:cNvPicPr>
          <p:nvPr/>
        </p:nvPicPr>
        <p:blipFill>
          <a:blip r:embed="rId3"/>
          <a:stretch>
            <a:fillRect/>
          </a:stretch>
        </p:blipFill>
        <p:spPr>
          <a:xfrm>
            <a:off x="2418723" y="1048775"/>
            <a:ext cx="7357031" cy="5257542"/>
          </a:xfrm>
          <a:prstGeom prst="rect">
            <a:avLst/>
          </a:prstGeom>
        </p:spPr>
      </p:pic>
      <p:pic>
        <p:nvPicPr>
          <p:cNvPr id="5" name="Picture 4">
            <a:extLst>
              <a:ext uri="{FF2B5EF4-FFF2-40B4-BE49-F238E27FC236}">
                <a16:creationId xmlns:a16="http://schemas.microsoft.com/office/drawing/2014/main" id="{9377D6B2-0289-4B8C-A793-F902D649DEBB}"/>
              </a:ext>
            </a:extLst>
          </p:cNvPr>
          <p:cNvPicPr>
            <a:picLocks noChangeAspect="1"/>
          </p:cNvPicPr>
          <p:nvPr/>
        </p:nvPicPr>
        <p:blipFill>
          <a:blip r:embed="rId4"/>
          <a:stretch>
            <a:fillRect/>
          </a:stretch>
        </p:blipFill>
        <p:spPr>
          <a:xfrm>
            <a:off x="1841832" y="1346622"/>
            <a:ext cx="8510813" cy="4630315"/>
          </a:xfrm>
          <a:prstGeom prst="rect">
            <a:avLst/>
          </a:prstGeom>
          <a:effectLst>
            <a:softEdge rad="635000"/>
          </a:effectLst>
        </p:spPr>
      </p:pic>
    </p:spTree>
    <p:extLst>
      <p:ext uri="{BB962C8B-B14F-4D97-AF65-F5344CB8AC3E}">
        <p14:creationId xmlns:p14="http://schemas.microsoft.com/office/powerpoint/2010/main" val="117422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facts about K8s, </a:t>
            </a:r>
            <a:r>
              <a:rPr lang="en-US" dirty="0" err="1"/>
              <a:t>kubernetes</a:t>
            </a:r>
            <a:r>
              <a:rPr lang="en-US" dirty="0"/>
              <a:t>, …</a:t>
            </a:r>
          </a:p>
        </p:txBody>
      </p:sp>
      <p:sp>
        <p:nvSpPr>
          <p:cNvPr id="5" name="TextBox 4"/>
          <p:cNvSpPr txBox="1"/>
          <p:nvPr/>
        </p:nvSpPr>
        <p:spPr>
          <a:xfrm>
            <a:off x="504001" y="1447800"/>
            <a:ext cx="9691559" cy="3877985"/>
          </a:xfrm>
          <a:prstGeom prst="rect">
            <a:avLst/>
          </a:prstGeom>
          <a:noFill/>
        </p:spPr>
        <p:txBody>
          <a:bodyPr wrap="square" lIns="0" tIns="0" rIns="0" bIns="0" rtlCol="0">
            <a:spAutoFit/>
          </a:bodyPr>
          <a:lstStyle/>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Kubernetes = Greek for “helmsman” or “pilot”</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Based on Google’s Borg – a cluster manager for container orchestration</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Open sourced by Google and firstly announced in 2014</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v1.0 was released in July 2015</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By now K8s is governed by the Cloud Native Computing Foundation (CNCF)</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Vanilla Kubernetes is the basis for commercial products like </a:t>
            </a:r>
            <a:r>
              <a:rPr lang="en-US" sz="1800" kern="0" dirty="0" err="1">
                <a:ea typeface="Arial Unicode MS" pitchFamily="34" charset="-128"/>
                <a:cs typeface="Arial Unicode MS" pitchFamily="34" charset="-128"/>
              </a:rPr>
              <a:t>RedHat’s</a:t>
            </a:r>
            <a:r>
              <a:rPr lang="en-US" sz="1800" kern="0" dirty="0">
                <a:ea typeface="Arial Unicode MS" pitchFamily="34" charset="-128"/>
                <a:cs typeface="Arial Unicode MS" pitchFamily="34" charset="-128"/>
              </a:rPr>
              <a:t> </a:t>
            </a:r>
            <a:r>
              <a:rPr lang="en-US" sz="1800" kern="0" dirty="0" err="1">
                <a:ea typeface="Arial Unicode MS" pitchFamily="34" charset="-128"/>
                <a:cs typeface="Arial Unicode MS" pitchFamily="34" charset="-128"/>
              </a:rPr>
              <a:t>Openshift</a:t>
            </a:r>
            <a:r>
              <a:rPr lang="en-US" sz="1800" kern="0" dirty="0">
                <a:ea typeface="Arial Unicode MS" pitchFamily="34" charset="-128"/>
                <a:cs typeface="Arial Unicode MS" pitchFamily="34" charset="-128"/>
              </a:rPr>
              <a:t> or CoreOS’ tectonic</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New minor releases roughly every 3 month</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Extensive list of beta features</a:t>
            </a:r>
          </a:p>
          <a:p>
            <a:pPr marL="285750" indent="-285750" fontAlgn="base">
              <a:spcBef>
                <a:spcPct val="50000"/>
              </a:spcBef>
              <a:spcAft>
                <a:spcPct val="0"/>
              </a:spcAft>
              <a:buClr>
                <a:schemeClr val="tx1"/>
              </a:buClr>
              <a:buSzPct val="100000"/>
              <a:buFont typeface="Wingdings" panose="05000000000000000000" pitchFamily="2" charset="2"/>
              <a:buChar char="§"/>
            </a:pPr>
            <a:r>
              <a:rPr lang="en-US" sz="1800" kern="0" dirty="0">
                <a:ea typeface="Arial Unicode MS" pitchFamily="34" charset="-128"/>
                <a:cs typeface="Arial Unicode MS" pitchFamily="34" charset="-128"/>
              </a:rPr>
              <a:t>Documentation: </a:t>
            </a:r>
            <a:r>
              <a:rPr lang="en-US" sz="1800" kern="0" dirty="0">
                <a:ea typeface="Arial Unicode MS" pitchFamily="34" charset="-128"/>
                <a:cs typeface="Arial Unicode MS" pitchFamily="34" charset="-128"/>
                <a:hlinkClick r:id="rId3"/>
              </a:rPr>
              <a:t>https://kubernetes.io/docs/home/</a:t>
            </a:r>
            <a:r>
              <a:rPr lang="en-US" sz="1800" kern="0" dirty="0">
                <a:ea typeface="Arial Unicode MS" pitchFamily="34" charset="-128"/>
                <a:cs typeface="Arial Unicode MS" pitchFamily="34" charset="-128"/>
              </a:rPr>
              <a:t> - concepts, tasks, API reference</a:t>
            </a:r>
          </a:p>
        </p:txBody>
      </p:sp>
    </p:spTree>
    <p:extLst>
      <p:ext uri="{BB962C8B-B14F-4D97-AF65-F5344CB8AC3E}">
        <p14:creationId xmlns:p14="http://schemas.microsoft.com/office/powerpoint/2010/main" val="3263224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it doesn’t always work as expected …</a:t>
            </a:r>
          </a:p>
        </p:txBody>
      </p:sp>
      <p:sp>
        <p:nvSpPr>
          <p:cNvPr id="3" name="Rectangle 2"/>
          <p:cNvSpPr/>
          <p:nvPr/>
        </p:nvSpPr>
        <p:spPr>
          <a:xfrm>
            <a:off x="504001" y="5851688"/>
            <a:ext cx="9554399" cy="415498"/>
          </a:xfrm>
          <a:prstGeom prst="rect">
            <a:avLst/>
          </a:prstGeom>
        </p:spPr>
        <p:txBody>
          <a:bodyPr wrap="square">
            <a:spAutoFit/>
          </a:bodyPr>
          <a:lstStyle/>
          <a:p>
            <a:r>
              <a:rPr lang="en-US" dirty="0">
                <a:hlinkClick r:id="rId3"/>
              </a:rPr>
              <a:t>https://github.com/kubernetes/community/blob/master/communication.md</a:t>
            </a:r>
            <a:r>
              <a:rPr lang="en-US" dirty="0"/>
              <a:t> </a:t>
            </a:r>
          </a:p>
        </p:txBody>
      </p:sp>
      <p:pic>
        <p:nvPicPr>
          <p:cNvPr id="4" name="Picture 3"/>
          <p:cNvPicPr>
            <a:picLocks noChangeAspect="1"/>
          </p:cNvPicPr>
          <p:nvPr/>
        </p:nvPicPr>
        <p:blipFill>
          <a:blip r:embed="rId4"/>
          <a:stretch>
            <a:fillRect/>
          </a:stretch>
        </p:blipFill>
        <p:spPr>
          <a:xfrm>
            <a:off x="504001" y="1170215"/>
            <a:ext cx="9249599" cy="3520576"/>
          </a:xfrm>
          <a:prstGeom prst="rect">
            <a:avLst/>
          </a:prstGeom>
        </p:spPr>
      </p:pic>
      <p:sp>
        <p:nvSpPr>
          <p:cNvPr id="5" name="Rectangle 4"/>
          <p:cNvSpPr/>
          <p:nvPr/>
        </p:nvSpPr>
        <p:spPr>
          <a:xfrm>
            <a:off x="504001" y="5298469"/>
            <a:ext cx="3788217" cy="415498"/>
          </a:xfrm>
          <a:prstGeom prst="rect">
            <a:avLst/>
          </a:prstGeom>
        </p:spPr>
        <p:txBody>
          <a:bodyPr wrap="none">
            <a:spAutoFit/>
          </a:bodyPr>
          <a:lstStyle/>
          <a:p>
            <a:r>
              <a:rPr lang="en-US" dirty="0">
                <a:hlinkClick r:id="rId5"/>
              </a:rPr>
              <a:t>https://github.com/kubernetes</a:t>
            </a:r>
            <a:r>
              <a:rPr lang="en-US" dirty="0"/>
              <a:t> </a:t>
            </a:r>
          </a:p>
        </p:txBody>
      </p:sp>
      <p:sp>
        <p:nvSpPr>
          <p:cNvPr id="6" name="Rectangle 5"/>
          <p:cNvSpPr/>
          <p:nvPr/>
        </p:nvSpPr>
        <p:spPr>
          <a:xfrm>
            <a:off x="504000" y="4767554"/>
            <a:ext cx="8792399" cy="415498"/>
          </a:xfrm>
          <a:prstGeom prst="rect">
            <a:avLst/>
          </a:prstGeom>
        </p:spPr>
        <p:txBody>
          <a:bodyPr wrap="square">
            <a:spAutoFit/>
          </a:bodyPr>
          <a:lstStyle/>
          <a:p>
            <a:r>
              <a:rPr lang="en-US" dirty="0">
                <a:hlinkClick r:id="rId6"/>
              </a:rPr>
              <a:t>https://groups.google.com/forum/#!forum/kubernetes-users</a:t>
            </a:r>
            <a:r>
              <a:rPr lang="en-US" dirty="0"/>
              <a:t> </a:t>
            </a:r>
          </a:p>
        </p:txBody>
      </p:sp>
    </p:spTree>
    <p:extLst>
      <p:ext uri="{BB962C8B-B14F-4D97-AF65-F5344CB8AC3E}">
        <p14:creationId xmlns:p14="http://schemas.microsoft.com/office/powerpoint/2010/main" val="2777277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Wherefrom can I get a cluster?</a:t>
            </a:r>
          </a:p>
        </p:txBody>
      </p:sp>
      <p:pic>
        <p:nvPicPr>
          <p:cNvPr id="1028" name="Picture 4" descr="Image result for a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21" y="2278339"/>
            <a:ext cx="2528252" cy="13277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gc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0028" y="1035919"/>
            <a:ext cx="66675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az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515" y="4553903"/>
            <a:ext cx="2657475"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giantswa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6668" y="3865506"/>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logo@2x.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7808" y="688666"/>
            <a:ext cx="2787332" cy="2787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288864"/>
      </p:ext>
    </p:extLst>
  </p:cSld>
  <p:clrMapOvr>
    <a:masterClrMapping/>
  </p:clrMapOvr>
</p:sld>
</file>

<file path=ppt/theme/theme1.xml><?xml version="1.0" encoding="utf-8"?>
<a:theme xmlns:a="http://schemas.openxmlformats.org/drawingml/2006/main" name="SAP_2017_16x9_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black.potx" id="{9488014F-4BF2-4B73-9741-6D40B78C18AF}" vid="{315AB80D-2AE3-4555-B7D1-B9C512524916}"/>
    </a:ext>
  </a:extLst>
</a:theme>
</file>

<file path=ppt/theme/theme2.xml><?xml version="1.0" encoding="utf-8"?>
<a:theme xmlns:a="http://schemas.openxmlformats.org/drawingml/2006/main" name="SAP 2018 16x9 white">
  <a:themeElements>
    <a:clrScheme name="SAP_colors_2018">
      <a:dk1>
        <a:srgbClr val="000000"/>
      </a:dk1>
      <a:lt1>
        <a:srgbClr val="FFFFFF"/>
      </a:lt1>
      <a:dk2>
        <a:srgbClr val="999999"/>
      </a:dk2>
      <a:lt2>
        <a:srgbClr val="CCCCCC"/>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8BC5D831-990A-4A50-B7A6-ACEA64288C30}" vid="{6F662C14-3A8D-42C2-9281-86CB444CEA64}"/>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725</Words>
  <Application>Microsoft Office PowerPoint</Application>
  <PresentationFormat>Custom</PresentationFormat>
  <Paragraphs>119</Paragraphs>
  <Slides>14</Slides>
  <Notes>12</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Arial Unicode MS</vt:lpstr>
      <vt:lpstr>Arial</vt:lpstr>
      <vt:lpstr>Arial Rounded MT Bold</vt:lpstr>
      <vt:lpstr>Courier New</vt:lpstr>
      <vt:lpstr>Symbol</vt:lpstr>
      <vt:lpstr>wingdings</vt:lpstr>
      <vt:lpstr>wingdings</vt:lpstr>
      <vt:lpstr>SAP_2017_16x9_black</vt:lpstr>
      <vt:lpstr>SAP 2018 16x9 white</vt:lpstr>
      <vt:lpstr>PowerPoint Presentation</vt:lpstr>
      <vt:lpstr>We have isolated containers!</vt:lpstr>
      <vt:lpstr>So, what is this Kubernetes all about then?</vt:lpstr>
      <vt:lpstr>Tell me, what you want…</vt:lpstr>
      <vt:lpstr>Orchestration</vt:lpstr>
      <vt:lpstr>Getting started: let‘s buy some socks</vt:lpstr>
      <vt:lpstr>Some facts about K8s, kubernetes, …</vt:lpstr>
      <vt:lpstr>If it doesn’t always work as expected …</vt:lpstr>
      <vt:lpstr>Wherefrom can I get a cluster?</vt:lpstr>
      <vt:lpstr>Appendix </vt:lpstr>
      <vt:lpstr>Sock-Shop in Trainings Cluster</vt:lpstr>
      <vt:lpstr>Kubernetes Concepts Map What K8S object 'uses' which other object </vt:lpstr>
      <vt:lpstr>Kubernetes Concepts Map What K8S object 'uses' which other object </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PPT Template</dc:title>
  <dc:creator>SAP SE</dc:creator>
  <cp:keywords>2017/16:9/black</cp:keywords>
  <cp:lastModifiedBy>Schmitt-Roquette, Ralf</cp:lastModifiedBy>
  <cp:revision>412</cp:revision>
  <cp:lastPrinted>2018-10-30T16:03:14Z</cp:lastPrinted>
  <dcterms:created xsi:type="dcterms:W3CDTF">2015-10-14T11:21:43Z</dcterms:created>
  <dcterms:modified xsi:type="dcterms:W3CDTF">2018-10-30T16:10:19Z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